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585" r:id="rId2"/>
    <p:sldId id="481" r:id="rId3"/>
    <p:sldId id="411" r:id="rId4"/>
    <p:sldId id="604" r:id="rId5"/>
    <p:sldId id="586" r:id="rId6"/>
    <p:sldId id="587" r:id="rId7"/>
    <p:sldId id="534" r:id="rId8"/>
    <p:sldId id="602" r:id="rId9"/>
    <p:sldId id="588" r:id="rId10"/>
    <p:sldId id="606" r:id="rId11"/>
    <p:sldId id="608" r:id="rId12"/>
    <p:sldId id="609" r:id="rId13"/>
    <p:sldId id="610" r:id="rId14"/>
    <p:sldId id="499" r:id="rId15"/>
    <p:sldId id="505" r:id="rId16"/>
    <p:sldId id="519" r:id="rId17"/>
    <p:sldId id="523" r:id="rId18"/>
    <p:sldId id="500" r:id="rId19"/>
    <p:sldId id="591" r:id="rId20"/>
    <p:sldId id="498" r:id="rId21"/>
    <p:sldId id="502" r:id="rId22"/>
    <p:sldId id="592" r:id="rId23"/>
    <p:sldId id="513" r:id="rId24"/>
    <p:sldId id="518" r:id="rId25"/>
    <p:sldId id="528" r:id="rId26"/>
    <p:sldId id="501" r:id="rId27"/>
    <p:sldId id="593" r:id="rId28"/>
    <p:sldId id="515" r:id="rId29"/>
    <p:sldId id="503" r:id="rId30"/>
    <p:sldId id="536" r:id="rId31"/>
    <p:sldId id="590" r:id="rId32"/>
    <p:sldId id="589" r:id="rId33"/>
    <p:sldId id="595" r:id="rId34"/>
    <p:sldId id="594" r:id="rId35"/>
    <p:sldId id="596" r:id="rId36"/>
    <p:sldId id="597" r:id="rId37"/>
    <p:sldId id="598" r:id="rId38"/>
    <p:sldId id="415" r:id="rId39"/>
    <p:sldId id="516" r:id="rId40"/>
    <p:sldId id="537" r:id="rId41"/>
    <p:sldId id="509" r:id="rId42"/>
    <p:sldId id="510" r:id="rId43"/>
    <p:sldId id="601" r:id="rId44"/>
    <p:sldId id="416" r:id="rId45"/>
    <p:sldId id="525" r:id="rId46"/>
    <p:sldId id="511" r:id="rId47"/>
    <p:sldId id="517" r:id="rId48"/>
    <p:sldId id="512" r:id="rId49"/>
    <p:sldId id="599" r:id="rId50"/>
    <p:sldId id="600" r:id="rId51"/>
    <p:sldId id="607" r:id="rId52"/>
  </p:sldIdLst>
  <p:sldSz cx="12192000" cy="6858000"/>
  <p:notesSz cx="6805613" cy="9939338"/>
  <p:defaultTextStyle>
    <a:defPPr>
      <a:defRPr lang="ru-RU"/>
    </a:defPPr>
    <a:lvl1pPr marL="0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3F"/>
    <a:srgbClr val="FFFF21"/>
    <a:srgbClr val="92D050"/>
    <a:srgbClr val="000000"/>
    <a:srgbClr val="F8696B"/>
    <a:srgbClr val="FDCFD0"/>
    <a:srgbClr val="FFFFFF"/>
    <a:srgbClr val="EAEAEA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2" autoAdjust="0"/>
    <p:restoredTop sz="91239" autoAdjust="0"/>
  </p:normalViewPr>
  <p:slideViewPr>
    <p:cSldViewPr snapToGrid="0">
      <p:cViewPr>
        <p:scale>
          <a:sx n="100" d="100"/>
          <a:sy n="100" d="100"/>
        </p:scale>
        <p:origin x="-1368" y="-23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r">
              <a:defRPr sz="1200"/>
            </a:lvl1pPr>
          </a:lstStyle>
          <a:p>
            <a:fld id="{CC991DAE-59F0-4EE8-B143-310E7B6E750C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r">
              <a:defRPr sz="1200"/>
            </a:lvl1pPr>
          </a:lstStyle>
          <a:p>
            <a:fld id="{66ABE879-7013-4CF6-BFE0-243F47E63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16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61EBA740-8F53-4D2F-850E-9DA3C22D37E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3308"/>
            <a:ext cx="5444490" cy="3913614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72AB91AC-F021-4BDD-B911-C95536680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64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254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221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221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221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221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176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57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34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727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93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02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9906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749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930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85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402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2275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5923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930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9346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174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14955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908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515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515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515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891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891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515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22229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7462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75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80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47478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8656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0916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98862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64950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1283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800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735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118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93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1152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26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7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221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4" indent="0" algn="ctr">
              <a:buNone/>
              <a:defRPr sz="2000"/>
            </a:lvl2pPr>
            <a:lvl3pPr marL="914268" indent="0" algn="ctr">
              <a:buNone/>
              <a:defRPr sz="1900"/>
            </a:lvl3pPr>
            <a:lvl4pPr marL="1371403" indent="0" algn="ctr">
              <a:buNone/>
              <a:defRPr sz="1600"/>
            </a:lvl4pPr>
            <a:lvl5pPr marL="1828534" indent="0" algn="ctr">
              <a:buNone/>
              <a:defRPr sz="1600"/>
            </a:lvl5pPr>
            <a:lvl6pPr marL="2285668" indent="0" algn="ctr">
              <a:buNone/>
              <a:defRPr sz="1600"/>
            </a:lvl6pPr>
            <a:lvl7pPr marL="2742802" indent="0" algn="ctr">
              <a:buNone/>
              <a:defRPr sz="1600"/>
            </a:lvl7pPr>
            <a:lvl8pPr marL="3199936" indent="0" algn="ctr">
              <a:buNone/>
              <a:defRPr sz="1600"/>
            </a:lvl8pPr>
            <a:lvl9pPr marL="365707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2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4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2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28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4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6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7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2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9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3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9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4" indent="0">
              <a:buNone/>
              <a:defRPr sz="2800"/>
            </a:lvl2pPr>
            <a:lvl3pPr marL="914268" indent="0">
              <a:buNone/>
              <a:defRPr sz="2400"/>
            </a:lvl3pPr>
            <a:lvl4pPr marL="1371403" indent="0">
              <a:buNone/>
              <a:defRPr sz="2000"/>
            </a:lvl4pPr>
            <a:lvl5pPr marL="1828534" indent="0">
              <a:buNone/>
              <a:defRPr sz="2000"/>
            </a:lvl5pPr>
            <a:lvl6pPr marL="2285668" indent="0">
              <a:buNone/>
              <a:defRPr sz="2000"/>
            </a:lvl6pPr>
            <a:lvl7pPr marL="2742802" indent="0">
              <a:buNone/>
              <a:defRPr sz="2000"/>
            </a:lvl7pPr>
            <a:lvl8pPr marL="3199936" indent="0">
              <a:buNone/>
              <a:defRPr sz="2000"/>
            </a:lvl8pPr>
            <a:lvl9pPr marL="365707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46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2" rIns="91428" bIns="4571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28" tIns="45712" rIns="91428" bIns="4571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BA394-6E9B-4A08-A82A-2BF9BE6C8D89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5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3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2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36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04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2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1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A010C0DA5A538FCF677BF75CB3488508B3CFDCF891955CDA86AE50A2540440358F8869A6DB8C2F944FE1C94AC4990DAAC94444D87150A10544XCP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A010C0DA5A538FCF677BF75CB3488508B3CFDCF891955CDA86AE50A2540440358F8869A6DB8C2F944FE1C94AC4990DAAC94444D87150A10544XCP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A010C0DA5A538FCF677BF75CB3488508B3CFDCF891955CDA86AE50A2540440358F8869A6DB8C2F944FE1C94AC4990DAAC94444D87150A10544XC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69212" y="4542230"/>
            <a:ext cx="53227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Правительства Пензенской области</a:t>
            </a:r>
            <a:endParaRPr lang="ru-RU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 useBgFill="1"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118" y="2984500"/>
            <a:ext cx="9297987" cy="120783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Представление сведений о доходах, расходах об имуществе и обязательствах имущественного характера в 2024 году </a:t>
            </a:r>
            <a:b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(за отчетный 2023 год)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865" y="165101"/>
            <a:ext cx="1533347" cy="146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4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92D050"/>
                </a:solidFill>
              </a:rPr>
              <a:pPr/>
              <a:t>10</a:t>
            </a:fld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9F6AD2C-64AA-4932-9465-C76D422C964F}"/>
              </a:ext>
            </a:extLst>
          </p:cNvPr>
          <p:cNvSpPr/>
          <p:nvPr/>
        </p:nvSpPr>
        <p:spPr>
          <a:xfrm>
            <a:off x="365782" y="1566197"/>
            <a:ext cx="11448141" cy="4821903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dirty="0" smtClean="0">
                <a:solidFill>
                  <a:srgbClr val="00B050"/>
                </a:solidFill>
              </a:rPr>
              <a:t>В соответствии с Указом Президента Российской Федерации от 29.12.2022 № 968  не </a:t>
            </a:r>
            <a:r>
              <a:rPr lang="ru-RU" dirty="0">
                <a:solidFill>
                  <a:srgbClr val="00B050"/>
                </a:solidFill>
              </a:rPr>
              <a:t>представляют </a:t>
            </a:r>
            <a:r>
              <a:rPr lang="ru-RU" dirty="0" smtClean="0">
                <a:solidFill>
                  <a:srgbClr val="00B050"/>
                </a:solidFill>
              </a:rPr>
              <a:t>сведения о доходах, расходах, об имуществе и обязательствах имущественного характера в отношении себя, своей супруги (супруга) и несовершеннолетних детей следующие категории лиц: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а) лица, принимающие </a:t>
            </a:r>
            <a:r>
              <a:rPr lang="ru-RU" dirty="0">
                <a:solidFill>
                  <a:srgbClr val="00B050"/>
                </a:solidFill>
              </a:rPr>
              <a:t>(принимавшие) участие в специальной военной операции или непосредственно выполняющие (выполнявшие) задачи, связанные с ее проведением, на </a:t>
            </a:r>
            <a:r>
              <a:rPr lang="ru-RU" dirty="0" smtClean="0">
                <a:solidFill>
                  <a:srgbClr val="00B050"/>
                </a:solidFill>
              </a:rPr>
              <a:t>территориях новых субъектов РФ и территориях Украины;</a:t>
            </a:r>
          </a:p>
          <a:p>
            <a:r>
              <a:rPr lang="ru-RU" dirty="0">
                <a:solidFill>
                  <a:srgbClr val="00B050"/>
                </a:solidFill>
              </a:rPr>
              <a:t>б</a:t>
            </a:r>
            <a:r>
              <a:rPr lang="ru-RU" dirty="0" smtClean="0">
                <a:solidFill>
                  <a:srgbClr val="00B050"/>
                </a:solidFill>
              </a:rPr>
              <a:t>) лица, замещающие </a:t>
            </a:r>
            <a:r>
              <a:rPr lang="ru-RU" dirty="0">
                <a:solidFill>
                  <a:srgbClr val="00B050"/>
                </a:solidFill>
              </a:rPr>
              <a:t>должности федеральной государственной службы, не предусмотренные перечнем должностей федеральной государственной службы, при замещении которых федеральные государственные служащие обязаны представлять сведения о своих доходах, об имуществе и обязательствах имущественного характера, а также сведения о доходах, об имуществе и обязательствах имущественного характера своих супруги (супруга) и несовершеннолетних детей, в случае </a:t>
            </a:r>
            <a:r>
              <a:rPr lang="ru-RU" dirty="0" smtClean="0">
                <a:solidFill>
                  <a:srgbClr val="00B050"/>
                </a:solidFill>
              </a:rPr>
              <a:t>если такие лица </a:t>
            </a:r>
            <a:r>
              <a:rPr lang="ru-RU" dirty="0">
                <a:solidFill>
                  <a:srgbClr val="00B050"/>
                </a:solidFill>
              </a:rPr>
              <a:t>принимают (принимали) участие в специальной военной операции или непосредственно выполняют (выполняли) задачи, связанные с ее проведением, на территориях новых субъектов РФ и территориях </a:t>
            </a:r>
            <a:r>
              <a:rPr lang="ru-RU" dirty="0" smtClean="0">
                <a:solidFill>
                  <a:srgbClr val="00B050"/>
                </a:solidFill>
              </a:rPr>
              <a:t>Украины или планируется </a:t>
            </a:r>
            <a:r>
              <a:rPr lang="ru-RU" dirty="0">
                <a:solidFill>
                  <a:srgbClr val="00B050"/>
                </a:solidFill>
              </a:rPr>
              <a:t>участие </a:t>
            </a:r>
            <a:r>
              <a:rPr lang="ru-RU" dirty="0" smtClean="0">
                <a:solidFill>
                  <a:srgbClr val="00B050"/>
                </a:solidFill>
              </a:rPr>
              <a:t>таких лиц в специальной военной операции на вышеуказанных территориях;</a:t>
            </a:r>
            <a:endParaRPr lang="ru-RU" dirty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  <a:hlinkClick r:id="rId3"/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rgbClr val="00B050"/>
                </a:solidFill>
              </a:rPr>
              <a:t/>
            </a:r>
            <a:br>
              <a:rPr lang="ru-RU" dirty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84006" y="924867"/>
            <a:ext cx="4337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Начало работы с декларацией 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32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92D050"/>
                </a:solidFill>
              </a:rPr>
              <a:pPr/>
              <a:t>11</a:t>
            </a:fld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9F6AD2C-64AA-4932-9465-C76D422C964F}"/>
              </a:ext>
            </a:extLst>
          </p:cNvPr>
          <p:cNvSpPr/>
          <p:nvPr/>
        </p:nvSpPr>
        <p:spPr>
          <a:xfrm>
            <a:off x="365782" y="1566197"/>
            <a:ext cx="11448141" cy="1227803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dirty="0" smtClean="0">
                <a:solidFill>
                  <a:srgbClr val="00B050"/>
                </a:solidFill>
              </a:rPr>
              <a:t>Вышеперечисленные лица не направляют предусмотренные нормативными правовыми актами Российской Федерации в области противодействия коррупции уведомления, заявления, обращения и другие материалы по вопросам, связанным с исполнением обязанностей, соблюдением ограничений и запретов в этой области;</a:t>
            </a:r>
          </a:p>
          <a:p>
            <a:pPr algn="just"/>
            <a:endParaRPr lang="ru-RU" dirty="0">
              <a:solidFill>
                <a:srgbClr val="00B050"/>
              </a:solidFill>
            </a:endParaRPr>
          </a:p>
          <a:p>
            <a:pPr algn="just"/>
            <a:endParaRPr lang="ru-RU" dirty="0">
              <a:solidFill>
                <a:srgbClr val="00B050"/>
              </a:solidFill>
            </a:endParaRPr>
          </a:p>
          <a:p>
            <a:pPr algn="just"/>
            <a:endParaRPr lang="ru-RU" dirty="0">
              <a:solidFill>
                <a:srgbClr val="00B050"/>
              </a:solidFill>
            </a:endParaRPr>
          </a:p>
          <a:p>
            <a:pPr algn="just"/>
            <a:r>
              <a:rPr lang="ru-RU" sz="2000" dirty="0">
                <a:latin typeface="Arial"/>
              </a:rPr>
              <a:t>запрет на получение</a:t>
            </a:r>
          </a:p>
          <a:p>
            <a:endParaRPr lang="ru-RU" dirty="0" smtClean="0">
              <a:solidFill>
                <a:srgbClr val="00B050"/>
              </a:solidFill>
              <a:hlinkClick r:id="rId3"/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84006" y="924867"/>
            <a:ext cx="4337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Начало работы с декларацией 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09F6AD2C-64AA-4932-9465-C76D422C964F}"/>
              </a:ext>
            </a:extLst>
          </p:cNvPr>
          <p:cNvSpPr/>
          <p:nvPr/>
        </p:nvSpPr>
        <p:spPr>
          <a:xfrm>
            <a:off x="365781" y="2962788"/>
            <a:ext cx="11448141" cy="208730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dirty="0" smtClean="0">
                <a:solidFill>
                  <a:srgbClr val="00B050"/>
                </a:solidFill>
              </a:rPr>
              <a:t>Запрет </a:t>
            </a:r>
            <a:r>
              <a:rPr lang="ru-RU" dirty="0">
                <a:solidFill>
                  <a:srgbClr val="00B050"/>
                </a:solidFill>
              </a:rPr>
              <a:t>на получение, в связи с исполнением служебных (должностных) обязанностей от физических и юридических лиц вознаграждений (ссуд, денежного и иного вознаграждения, услуг, оплаты развлечений, отдыха, транспортных расходов) и подарков, не предусмотренных законодательством Российской Федерации, не распространяется на вознаграждения и подарки гуманитарного (благотворительного) характера, получаемые в связи с участием в специальной военной операции или непосредственным выполнением задач, связанных с ее проведением, на территориях новых субъектов РФ и территориях Украины;</a:t>
            </a:r>
          </a:p>
          <a:p>
            <a:pPr algn="just"/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9F6AD2C-64AA-4932-9465-C76D422C964F}"/>
              </a:ext>
            </a:extLst>
          </p:cNvPr>
          <p:cNvSpPr/>
          <p:nvPr/>
        </p:nvSpPr>
        <p:spPr>
          <a:xfrm>
            <a:off x="365780" y="5227484"/>
            <a:ext cx="11448141" cy="1227803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dirty="0">
                <a:solidFill>
                  <a:srgbClr val="00B050"/>
                </a:solidFill>
              </a:rPr>
              <a:t>Обязанности, ограничения и запреты, установленные Федеральным законом от 25 декабря 2008 г. N 273-ФЗ "О противодействии коррупции", не распространяются на граждан Российской Федерации, призванных на военную службу по мобилизации в Вооруженные Силы Российской Федерации</a:t>
            </a:r>
            <a:r>
              <a:rPr lang="ru-RU" dirty="0" smtClean="0">
                <a:solidFill>
                  <a:srgbClr val="00B050"/>
                </a:solidFill>
              </a:rPr>
              <a:t>;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43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92D050"/>
                </a:solidFill>
              </a:rPr>
              <a:pPr/>
              <a:t>12</a:t>
            </a:fld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9F6AD2C-64AA-4932-9465-C76D422C964F}"/>
              </a:ext>
            </a:extLst>
          </p:cNvPr>
          <p:cNvSpPr/>
          <p:nvPr/>
        </p:nvSpPr>
        <p:spPr>
          <a:xfrm>
            <a:off x="959757" y="1786195"/>
            <a:ext cx="10809547" cy="190950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dirty="0" smtClean="0">
                <a:solidFill>
                  <a:srgbClr val="00B050"/>
                </a:solidFill>
              </a:rPr>
              <a:t>Размещение </a:t>
            </a:r>
            <a:r>
              <a:rPr lang="ru-RU" dirty="0">
                <a:solidFill>
                  <a:srgbClr val="00B050"/>
                </a:solidFill>
              </a:rPr>
              <a:t>в информационно-телекоммуникационной сети "Интернет" на официальных сайтах органов и организаций сведений о доходах, расходах, об имуществе и обязательствах имущественного характера, представляемых в соответствии с Федеральным законом от 25 декабря 2008 г. N 273-ФЗ "О противодействии коррупции" и другими федеральными законами, и предоставление таких сведений общероссийским средствам массовой информации для опубликования не осуществляются.</a:t>
            </a:r>
          </a:p>
          <a:p>
            <a:pPr algn="just"/>
            <a:endParaRPr lang="ru-RU" dirty="0">
              <a:solidFill>
                <a:srgbClr val="00B050"/>
              </a:solidFill>
            </a:endParaRPr>
          </a:p>
          <a:p>
            <a:pPr algn="just"/>
            <a:endParaRPr lang="ru-RU" dirty="0">
              <a:solidFill>
                <a:srgbClr val="00B050"/>
              </a:solidFill>
            </a:endParaRPr>
          </a:p>
          <a:p>
            <a:pPr algn="just"/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  <a:hlinkClick r:id="rId3"/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84006" y="924867"/>
            <a:ext cx="4337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Начало работы с декларацией 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09F6AD2C-64AA-4932-9465-C76D422C964F}"/>
              </a:ext>
            </a:extLst>
          </p:cNvPr>
          <p:cNvSpPr/>
          <p:nvPr/>
        </p:nvSpPr>
        <p:spPr>
          <a:xfrm>
            <a:off x="959757" y="3932494"/>
            <a:ext cx="10809547" cy="271976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dirty="0" smtClean="0">
                <a:solidFill>
                  <a:srgbClr val="00B050"/>
                </a:solidFill>
              </a:rPr>
              <a:t>Внесены изменения Федеральным законом О внесении изменений в Федеральный закон «Об общих принципах организации публичной власти в субъектах Российской Федерации» и отдельные законодательные акты Российской Федерации  от 06.02.2023 № </a:t>
            </a:r>
            <a:r>
              <a:rPr lang="ru-RU" smtClean="0">
                <a:solidFill>
                  <a:srgbClr val="00B050"/>
                </a:solidFill>
              </a:rPr>
              <a:t>12-ФЗ  в </a:t>
            </a:r>
            <a:r>
              <a:rPr lang="ru-RU" dirty="0">
                <a:solidFill>
                  <a:srgbClr val="00B050"/>
                </a:solidFill>
              </a:rPr>
              <a:t>статью 19 Федерального закона от 21.12.2021 N 414-ФЗ "Об общих принципах организации публичной власти в субъектах Российской Федерации" и статью </a:t>
            </a:r>
            <a:r>
              <a:rPr lang="ru-RU" dirty="0" smtClean="0">
                <a:solidFill>
                  <a:srgbClr val="00B050"/>
                </a:solidFill>
              </a:rPr>
              <a:t>12.1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Федерального </a:t>
            </a:r>
            <a:r>
              <a:rPr lang="ru-RU" dirty="0">
                <a:solidFill>
                  <a:srgbClr val="00B050"/>
                </a:solidFill>
              </a:rPr>
              <a:t>закона от 25.12.2008 N 273-ФЗ "О противодействии коррупции". Упрощается порядок декларирования доходов, расходов, имущества и года обязательств имущественного характера депутатами законодательных органов субъектов Российской Федерации и депутатами представительных органов муниципальных образований, осуществляющими свои полномочия без отрыва от основной деятельности (на непостоянной основе).</a:t>
            </a:r>
          </a:p>
          <a:p>
            <a:endParaRPr lang="ru-RU" dirty="0" smtClean="0">
              <a:solidFill>
                <a:srgbClr val="00B050"/>
              </a:solidFill>
              <a:hlinkClick r:id="rId3"/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8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92D050"/>
                </a:solidFill>
              </a:rPr>
              <a:pPr/>
              <a:t>13</a:t>
            </a:fld>
            <a:endParaRPr lang="ru-RU" sz="2800" b="1" dirty="0">
              <a:solidFill>
                <a:srgbClr val="92D05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90788" cy="10479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84006" y="924867"/>
            <a:ext cx="4337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Начало работы с декларацией 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09F6AD2C-64AA-4932-9465-C76D422C964F}"/>
              </a:ext>
            </a:extLst>
          </p:cNvPr>
          <p:cNvSpPr/>
          <p:nvPr/>
        </p:nvSpPr>
        <p:spPr>
          <a:xfrm>
            <a:off x="1161101" y="1752600"/>
            <a:ext cx="10332290" cy="39497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dirty="0" smtClean="0">
                <a:solidFill>
                  <a:srgbClr val="00B050"/>
                </a:solidFill>
              </a:rPr>
              <a:t>Депутаты</a:t>
            </a:r>
            <a:r>
              <a:rPr lang="ru-RU" dirty="0">
                <a:solidFill>
                  <a:srgbClr val="00B050"/>
                </a:solidFill>
              </a:rPr>
              <a:t>, осуществляющие свои полномочия на непостоянной основе, предоставляют сведения о своих доходах, расходах, об имуществе и обязательствах имущественного характера, а также такие сведения о своих супругах и несовершеннолетних детях: а) в течение четырех месяцев со дня избрания депутатом, передачи вакантного депутатского мандата; б) в случае совершения в течение отчетного года сделок по приобретению земельного участка, другого объекта недвижимости, транспортного средства, ценных бумаг, акций на общую сумму, превышающую общий доход данного лица и его супруги (супруга) за три последних года, предшествующих отчетному периоду. При этом если соответствующий депутат не представил декларацию, он сообщает в порядке, установленном законом субъекта РФ о том, что соответствующие сделки им не совершались. Достоверность такой информации может быть проверена в соответствии с законодательством о противодействии коррупции. </a:t>
            </a:r>
          </a:p>
          <a:p>
            <a:pPr algn="just"/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63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4711" y="92205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Работа с СПО «Справки БК»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7A9EA3C-BF18-4558-9110-3136F69B6B09}"/>
              </a:ext>
            </a:extLst>
          </p:cNvPr>
          <p:cNvSpPr/>
          <p:nvPr/>
        </p:nvSpPr>
        <p:spPr>
          <a:xfrm>
            <a:off x="1286289" y="1723934"/>
            <a:ext cx="10499312" cy="5760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="" xmlns:a16="http://schemas.microsoft.com/office/drawing/2014/main" id="{BAE1F523-08E8-476C-92F6-36E216300465}"/>
              </a:ext>
            </a:extLst>
          </p:cNvPr>
          <p:cNvSpPr/>
          <p:nvPr/>
        </p:nvSpPr>
        <p:spPr>
          <a:xfrm>
            <a:off x="545400" y="1868473"/>
            <a:ext cx="438150" cy="286921"/>
          </a:xfrm>
          <a:prstGeom prst="rightArrow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A8C333-4E37-4DB0-BE5C-910C10F8BEA2}"/>
              </a:ext>
            </a:extLst>
          </p:cNvPr>
          <p:cNvSpPr/>
          <p:nvPr/>
        </p:nvSpPr>
        <p:spPr>
          <a:xfrm>
            <a:off x="1286289" y="2910855"/>
            <a:ext cx="10499312" cy="5760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Не допускаются дефекты печати в виде полос, пятен (при дефектах барабана или картриджа принтера)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7" name="Стрелка вправо 68">
            <a:extLst>
              <a:ext uri="{FF2B5EF4-FFF2-40B4-BE49-F238E27FC236}">
                <a16:creationId xmlns="" xmlns:a16="http://schemas.microsoft.com/office/drawing/2014/main" id="{1DD59A94-2FB0-400E-A107-70B7118DEA81}"/>
              </a:ext>
            </a:extLst>
          </p:cNvPr>
          <p:cNvSpPr/>
          <p:nvPr/>
        </p:nvSpPr>
        <p:spPr>
          <a:xfrm>
            <a:off x="545400" y="3052792"/>
            <a:ext cx="438150" cy="286921"/>
          </a:xfrm>
          <a:prstGeom prst="rightArrow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A9AE9F2-9EA5-4D46-8640-4AF8E0C78B3D}"/>
              </a:ext>
            </a:extLst>
          </p:cNvPr>
          <p:cNvSpPr/>
          <p:nvPr/>
        </p:nvSpPr>
        <p:spPr>
          <a:xfrm>
            <a:off x="1286289" y="2425395"/>
            <a:ext cx="10499312" cy="3600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Для печати справок используется лазерный принтер, обеспечивающий качественную печать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="" xmlns:a16="http://schemas.microsoft.com/office/drawing/2014/main" id="{149FB1F0-5A01-407C-AE60-6E72A4B906C6}"/>
              </a:ext>
            </a:extLst>
          </p:cNvPr>
          <p:cNvSpPr/>
          <p:nvPr/>
        </p:nvSpPr>
        <p:spPr>
          <a:xfrm>
            <a:off x="545400" y="2461934"/>
            <a:ext cx="438150" cy="286921"/>
          </a:xfrm>
          <a:prstGeom prst="rightArrow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2400F1FD-DB89-43BD-9640-21FC7A31A34A}"/>
              </a:ext>
            </a:extLst>
          </p:cNvPr>
          <p:cNvSpPr/>
          <p:nvPr/>
        </p:nvSpPr>
        <p:spPr>
          <a:xfrm>
            <a:off x="1286289" y="3612315"/>
            <a:ext cx="10499312" cy="87538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Не допускается наличие подписи и пометок на линейных и двумерных штрих-кодах</a:t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(подпись на справке может быть поставлена в правом нижнем углу всех страниц, кроме последней: на последней странице подпись ставится в специально отведенном месте)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1" name="Стрелка вправо 72">
            <a:extLst>
              <a:ext uri="{FF2B5EF4-FFF2-40B4-BE49-F238E27FC236}">
                <a16:creationId xmlns="" xmlns:a16="http://schemas.microsoft.com/office/drawing/2014/main" id="{1F27F627-3B84-43F6-A0CD-3B45D4F105E2}"/>
              </a:ext>
            </a:extLst>
          </p:cNvPr>
          <p:cNvSpPr/>
          <p:nvPr/>
        </p:nvSpPr>
        <p:spPr>
          <a:xfrm>
            <a:off x="545400" y="3906546"/>
            <a:ext cx="438150" cy="286921"/>
          </a:xfrm>
          <a:prstGeom prst="rightArrow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1E0D0F0D-0BA3-49F8-AFF0-46589B6D9E3B}"/>
              </a:ext>
            </a:extLst>
          </p:cNvPr>
          <p:cNvSpPr/>
          <p:nvPr/>
        </p:nvSpPr>
        <p:spPr>
          <a:xfrm>
            <a:off x="1286289" y="4613161"/>
            <a:ext cx="10499312" cy="3600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Не допускаются рукописные правки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5" name="Стрелка вправо 77">
            <a:extLst>
              <a:ext uri="{FF2B5EF4-FFF2-40B4-BE49-F238E27FC236}">
                <a16:creationId xmlns="" xmlns:a16="http://schemas.microsoft.com/office/drawing/2014/main" id="{692F75AC-5867-4FEC-9EAE-73346E892BEE}"/>
              </a:ext>
            </a:extLst>
          </p:cNvPr>
          <p:cNvSpPr/>
          <p:nvPr/>
        </p:nvSpPr>
        <p:spPr>
          <a:xfrm>
            <a:off x="545400" y="4649700"/>
            <a:ext cx="438150" cy="286921"/>
          </a:xfrm>
          <a:prstGeom prst="rightArrow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95078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Работа с СПО «Справки БК»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C0FDF76A-FF2A-47F2-8DC4-93E7642C63FE}"/>
              </a:ext>
            </a:extLst>
          </p:cNvPr>
          <p:cNvSpPr/>
          <p:nvPr/>
        </p:nvSpPr>
        <p:spPr>
          <a:xfrm>
            <a:off x="1286289" y="198188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7" name="Стрелка вправо 77">
            <a:extLst>
              <a:ext uri="{FF2B5EF4-FFF2-40B4-BE49-F238E27FC236}">
                <a16:creationId xmlns="" xmlns:a16="http://schemas.microsoft.com/office/drawing/2014/main" id="{FF0D650E-76E3-4D1E-AF45-C9FFEA49DD3F}"/>
              </a:ext>
            </a:extLst>
          </p:cNvPr>
          <p:cNvSpPr/>
          <p:nvPr/>
        </p:nvSpPr>
        <p:spPr>
          <a:xfrm>
            <a:off x="545400" y="2126423"/>
            <a:ext cx="438150" cy="286921"/>
          </a:xfrm>
          <a:prstGeom prst="rightArrow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6CCE9752-797B-47AA-8312-042562499172}"/>
              </a:ext>
            </a:extLst>
          </p:cNvPr>
          <p:cNvSpPr/>
          <p:nvPr/>
        </p:nvSpPr>
        <p:spPr>
          <a:xfrm>
            <a:off x="1286289" y="2915491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Справки не рекомендуется прошивать и фиксировать скрепкой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9" name="Стрелка вправо 77">
            <a:extLst>
              <a:ext uri="{FF2B5EF4-FFF2-40B4-BE49-F238E27FC236}">
                <a16:creationId xmlns="" xmlns:a16="http://schemas.microsoft.com/office/drawing/2014/main" id="{D9E3F76C-A1B9-49B7-9681-BD0C8BD0F2CF}"/>
              </a:ext>
            </a:extLst>
          </p:cNvPr>
          <p:cNvSpPr/>
          <p:nvPr/>
        </p:nvSpPr>
        <p:spPr>
          <a:xfrm>
            <a:off x="545400" y="2952029"/>
            <a:ext cx="438150" cy="286921"/>
          </a:xfrm>
          <a:prstGeom prst="rightArrow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67C7483-F4A7-45AF-A482-C3FA8339AD78}"/>
              </a:ext>
            </a:extLst>
          </p:cNvPr>
          <p:cNvSpPr/>
          <p:nvPr/>
        </p:nvSpPr>
        <p:spPr>
          <a:xfrm>
            <a:off x="1286289" y="3633098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Рекомендуется обеспечить печать справки и ее заверение в течение одного дня 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24" name="Стрелка вправо 77">
            <a:extLst>
              <a:ext uri="{FF2B5EF4-FFF2-40B4-BE49-F238E27FC236}">
                <a16:creationId xmlns="" xmlns:a16="http://schemas.microsoft.com/office/drawing/2014/main" id="{CBD3577E-5ABB-4461-B036-5A197B45794D}"/>
              </a:ext>
            </a:extLst>
          </p:cNvPr>
          <p:cNvSpPr/>
          <p:nvPr/>
        </p:nvSpPr>
        <p:spPr>
          <a:xfrm>
            <a:off x="545400" y="3669637"/>
            <a:ext cx="438150" cy="286921"/>
          </a:xfrm>
          <a:prstGeom prst="rightArrow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2BA0F1C9-86FD-4CB4-99C3-E95A9BC9E9C3}"/>
              </a:ext>
            </a:extLst>
          </p:cNvPr>
          <p:cNvSpPr/>
          <p:nvPr/>
        </p:nvSpPr>
        <p:spPr>
          <a:xfrm>
            <a:off x="1286289" y="435070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Не рекомендуется осуществлять подмену листов справки, листами, напечатанными в иной момент времени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="" xmlns:a16="http://schemas.microsoft.com/office/drawing/2014/main" id="{C46671BE-96A0-4142-9E1A-8BDE17F469C0}"/>
              </a:ext>
            </a:extLst>
          </p:cNvPr>
          <p:cNvSpPr/>
          <p:nvPr/>
        </p:nvSpPr>
        <p:spPr>
          <a:xfrm>
            <a:off x="545400" y="4495243"/>
            <a:ext cx="438150" cy="286921"/>
          </a:xfrm>
          <a:prstGeom prst="rightArrow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0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95078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Работа с СПО «Справки БК»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C0FDF76A-FF2A-47F2-8DC4-93E7642C63FE}"/>
              </a:ext>
            </a:extLst>
          </p:cNvPr>
          <p:cNvSpPr/>
          <p:nvPr/>
        </p:nvSpPr>
        <p:spPr>
          <a:xfrm>
            <a:off x="365857" y="1924659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Не </a:t>
            </a:r>
            <a:r>
              <a:rPr lang="ru-RU" dirty="0" smtClean="0">
                <a:solidFill>
                  <a:srgbClr val="00B050"/>
                </a:solidFill>
              </a:rPr>
              <a:t>рекомендуется использовать </a:t>
            </a:r>
            <a:r>
              <a:rPr lang="ru-RU" dirty="0">
                <a:solidFill>
                  <a:srgbClr val="00B050"/>
                </a:solidFill>
              </a:rPr>
              <a:t>двустороннюю печать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67C7483-F4A7-45AF-A482-C3FA8339AD78}"/>
              </a:ext>
            </a:extLst>
          </p:cNvPr>
          <p:cNvSpPr/>
          <p:nvPr/>
        </p:nvSpPr>
        <p:spPr>
          <a:xfrm>
            <a:off x="365857" y="2547312"/>
            <a:ext cx="11448000" cy="718598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dirty="0">
                <a:solidFill>
                  <a:srgbClr val="00B050"/>
                </a:solidFill>
              </a:rPr>
              <a:t>Невозможность подать справку </a:t>
            </a:r>
            <a:r>
              <a:rPr lang="ru-RU" dirty="0" err="1">
                <a:solidFill>
                  <a:srgbClr val="00B050"/>
                </a:solidFill>
              </a:rPr>
              <a:t>ситуативна</a:t>
            </a:r>
            <a:r>
              <a:rPr lang="ru-RU" dirty="0">
                <a:solidFill>
                  <a:srgbClr val="00B050"/>
                </a:solidFill>
              </a:rPr>
              <a:t> и достаточно вариативна, брачный договор не является уважительной и объективной причиной; согласие на обработку персональных данных не требуется</a:t>
            </a:r>
            <a:r>
              <a:rPr lang="ru-RU" dirty="0" smtClean="0">
                <a:solidFill>
                  <a:srgbClr val="92D050"/>
                </a:solidFill>
              </a:rPr>
              <a:t>;</a:t>
            </a: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3A0C49D-7F29-424B-ACD4-634D062C79EA}"/>
              </a:ext>
            </a:extLst>
          </p:cNvPr>
          <p:cNvSpPr/>
          <p:nvPr/>
        </p:nvSpPr>
        <p:spPr>
          <a:xfrm>
            <a:off x="372000" y="3516734"/>
            <a:ext cx="11448000" cy="80126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Заявление о невозможности подкрепляются подтверждающими документами, общие фразы: </a:t>
            </a:r>
          </a:p>
          <a:p>
            <a:r>
              <a:rPr lang="ru-RU" dirty="0">
                <a:solidFill>
                  <a:srgbClr val="00B050"/>
                </a:solidFill>
              </a:rPr>
              <a:t>«не общаемся», «не поддерживаем контакт» должны оцениваться </a:t>
            </a:r>
            <a:r>
              <a:rPr lang="ru-RU" dirty="0" smtClean="0">
                <a:solidFill>
                  <a:srgbClr val="00B050"/>
                </a:solidFill>
              </a:rPr>
              <a:t>критически</a:t>
            </a:r>
            <a:r>
              <a:rPr lang="en-US" dirty="0" smtClean="0">
                <a:solidFill>
                  <a:srgbClr val="00B050"/>
                </a:solidFill>
              </a:rPr>
              <a:t>. </a:t>
            </a:r>
            <a:r>
              <a:rPr lang="ru-RU" dirty="0" smtClean="0">
                <a:solidFill>
                  <a:srgbClr val="00B050"/>
                </a:solidFill>
              </a:rPr>
              <a:t>Данное заявление рассматривается на соответствующей комиссии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Общие вопросы по представлению справки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6B0232FD-B8F5-44B5-8205-4842917C7C1B}"/>
              </a:ext>
            </a:extLst>
          </p:cNvPr>
          <p:cNvSpPr/>
          <p:nvPr/>
        </p:nvSpPr>
        <p:spPr>
          <a:xfrm>
            <a:off x="365782" y="2388846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По общему правилу, справка подается один раз; уточненная справка также подается один раз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7EB8C388-9136-402C-84B2-D06F614105F6}"/>
              </a:ext>
            </a:extLst>
          </p:cNvPr>
          <p:cNvSpPr/>
          <p:nvPr/>
        </p:nvSpPr>
        <p:spPr>
          <a:xfrm>
            <a:off x="365782" y="2854009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Уточненная справка подается в течение месяца со дня окончания декларационной кампании: </a:t>
            </a:r>
            <a:br>
              <a:rPr lang="ru-RU" dirty="0">
                <a:solidFill>
                  <a:srgbClr val="00B050"/>
                </a:solidFill>
                <a:cs typeface="Times New Roman" pitchFamily="18" charset="0"/>
              </a:rPr>
            </a:b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подать уточненную справку в период декларационной кампании нельзя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A1CAD9FE-DCC8-47B5-B5DC-F911FA71F79C}"/>
              </a:ext>
            </a:extLst>
          </p:cNvPr>
          <p:cNvSpPr/>
          <p:nvPr/>
        </p:nvSpPr>
        <p:spPr>
          <a:xfrm>
            <a:off x="365782" y="1429037"/>
            <a:ext cx="11448000" cy="86966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Справка распечатывается, подписывается и включается в личное дело (при наличии); </a:t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представление </a:t>
            </a:r>
            <a:r>
              <a:rPr lang="en-US" dirty="0">
                <a:solidFill>
                  <a:srgbClr val="00B050"/>
                </a:solidFill>
              </a:rPr>
              <a:t>.</a:t>
            </a:r>
            <a:r>
              <a:rPr lang="en-US" dirty="0" smtClean="0">
                <a:solidFill>
                  <a:srgbClr val="00B050"/>
                </a:solidFill>
              </a:rPr>
              <a:t>XSB</a:t>
            </a:r>
            <a:r>
              <a:rPr lang="ru-RU" dirty="0" smtClean="0">
                <a:solidFill>
                  <a:srgbClr val="00B050"/>
                </a:solidFill>
              </a:rPr>
              <a:t>, </a:t>
            </a:r>
            <a:r>
              <a:rPr lang="en-US" dirty="0" smtClean="0">
                <a:solidFill>
                  <a:srgbClr val="00B050"/>
                </a:solidFill>
              </a:rPr>
              <a:t>.PDF </a:t>
            </a:r>
            <a:r>
              <a:rPr lang="ru-RU" dirty="0">
                <a:solidFill>
                  <a:srgbClr val="00B050"/>
                </a:solidFill>
              </a:rPr>
              <a:t>файла не отменяет необходимость представить справку в бумажном </a:t>
            </a:r>
            <a:r>
              <a:rPr lang="ru-RU" dirty="0" smtClean="0">
                <a:solidFill>
                  <a:srgbClr val="00B050"/>
                </a:solidFill>
              </a:rPr>
              <a:t>варианте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FA0B7E28-D4BB-41DD-95AD-2C8CFDDEA442}"/>
              </a:ext>
            </a:extLst>
          </p:cNvPr>
          <p:cNvSpPr/>
          <p:nvPr/>
        </p:nvSpPr>
        <p:spPr>
          <a:xfrm>
            <a:off x="372000" y="4346682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Обязательные для приложения к справке документы предусмотрены для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раздела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,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все остальное – факультативно и по желанию декларанта; все приложения приобщаются к справке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F4289B70-7A41-4D2B-B478-7472FFD3345A}"/>
              </a:ext>
            </a:extLst>
          </p:cNvPr>
          <p:cNvSpPr/>
          <p:nvPr/>
        </p:nvSpPr>
        <p:spPr>
          <a:xfrm>
            <a:off x="365782" y="5156200"/>
            <a:ext cx="11448000" cy="49675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При приеме справки необходимо оценивать ее форму: сдана ли с использованием СПО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версии</a:t>
            </a:r>
            <a:r>
              <a:rPr lang="en-US" dirty="0" smtClean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от 31.01.2024 2.5.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5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C4EAC368-7188-4B3F-A53B-2CD54488722A}"/>
              </a:ext>
            </a:extLst>
          </p:cNvPr>
          <p:cNvSpPr/>
          <p:nvPr/>
        </p:nvSpPr>
        <p:spPr>
          <a:xfrm>
            <a:off x="372000" y="3593995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Представление уточненных сведений предусматривает повторное представление только справки, в которой не отражены или не полностью отражены какие-либо сведения либо имеются ошибки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A622AD5-358E-4E7B-8283-DE90DEEFBE29}"/>
              </a:ext>
            </a:extLst>
          </p:cNvPr>
          <p:cNvSpPr/>
          <p:nvPr/>
        </p:nvSpPr>
        <p:spPr>
          <a:xfrm>
            <a:off x="365782" y="5778500"/>
            <a:ext cx="11448000" cy="88245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В случае увольнения служащего в период декларационной кампании, обязанность представлять сведения о доходах не возникает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96" y="448591"/>
            <a:ext cx="754808" cy="83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3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Титульный</a:t>
            </a:r>
            <a:r>
              <a:rPr lang="ru-RU" sz="2400" b="1" dirty="0">
                <a:solidFill>
                  <a:schemeClr val="accent6"/>
                </a:solidFill>
              </a:rPr>
              <a:t> </a:t>
            </a:r>
            <a:r>
              <a:rPr lang="ru-RU" sz="2400" b="1" dirty="0">
                <a:solidFill>
                  <a:srgbClr val="00B050"/>
                </a:solidFill>
              </a:rPr>
              <a:t>лист декларации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629A2E5-72EC-4F03-BA4A-FE76CFE24889}"/>
              </a:ext>
            </a:extLst>
          </p:cNvPr>
          <p:cNvSpPr/>
          <p:nvPr/>
        </p:nvSpPr>
        <p:spPr>
          <a:xfrm>
            <a:off x="486937" y="3737244"/>
            <a:ext cx="1144814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«Самозанятый» это обыденное понимание; по факту это применение специального налогового режима </a:t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«Налог на профессиональный доход»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21094" y="2622244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  <a:ea typeface="Calibri" panose="020F0502020204030204" pitchFamily="34" charset="0"/>
              </a:rPr>
              <a:t>«Титульной» является должность, при замещении которой </a:t>
            </a:r>
            <a:r>
              <a:rPr lang="ru-RU" b="1" dirty="0" smtClean="0">
                <a:solidFill>
                  <a:srgbClr val="00B050"/>
                </a:solidFill>
                <a:ea typeface="Calibri" panose="020F0502020204030204" pitchFamily="34" charset="0"/>
              </a:rPr>
              <a:t>возникает </a:t>
            </a:r>
            <a:r>
              <a:rPr lang="ru-RU" b="1" dirty="0">
                <a:solidFill>
                  <a:srgbClr val="00B050"/>
                </a:solidFill>
                <a:ea typeface="Calibri" panose="020F0502020204030204" pitchFamily="34" charset="0"/>
              </a:rPr>
              <a:t>обязанность представить декларацию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21096" y="1819669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  <a:ea typeface="Calibri" panose="020F0502020204030204" pitchFamily="34" charset="0"/>
              </a:rPr>
              <a:t>СНИЛС с ноября 2013 года присваивается новорожденным в </a:t>
            </a:r>
            <a:r>
              <a:rPr lang="ru-RU" b="1" dirty="0" err="1">
                <a:solidFill>
                  <a:srgbClr val="00B050"/>
                </a:solidFill>
                <a:ea typeface="Calibri" panose="020F0502020204030204" pitchFamily="34" charset="0"/>
              </a:rPr>
              <a:t>беззаявительном</a:t>
            </a:r>
            <a:r>
              <a:rPr lang="ru-RU" b="1" dirty="0">
                <a:solidFill>
                  <a:srgbClr val="00B050"/>
                </a:solidFill>
                <a:ea typeface="Calibri" panose="020F0502020204030204" pitchFamily="34" charset="0"/>
              </a:rPr>
              <a:t> порядке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6002" y="2547562"/>
            <a:ext cx="11530013" cy="0"/>
          </a:xfrm>
          <a:prstGeom prst="line">
            <a:avLst/>
          </a:prstGeom>
          <a:ln w="127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9772" y="163267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9772" y="256151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C2D87CF2-8A17-46E0-86D4-67D5EA80784B}"/>
              </a:ext>
            </a:extLst>
          </p:cNvPr>
          <p:cNvSpPr/>
          <p:nvPr/>
        </p:nvSpPr>
        <p:spPr>
          <a:xfrm>
            <a:off x="486937" y="4918480"/>
            <a:ext cx="1144814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Информацию о том, что лицо зарегистрировано в качестве индивидуального предпринимателя необходимо указывать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A46EF2EC-C169-4276-A996-658939D8B307}"/>
              </a:ext>
            </a:extLst>
          </p:cNvPr>
          <p:cNvCxnSpPr/>
          <p:nvPr/>
        </p:nvCxnSpPr>
        <p:spPr>
          <a:xfrm>
            <a:off x="407899" y="4639357"/>
            <a:ext cx="11530013" cy="0"/>
          </a:xfrm>
          <a:prstGeom prst="line">
            <a:avLst/>
          </a:prstGeom>
          <a:ln w="127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3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9B22FB9D-5F64-4035-81E0-37E2AA2CEB23}"/>
              </a:ext>
            </a:extLst>
          </p:cNvPr>
          <p:cNvSpPr/>
          <p:nvPr/>
        </p:nvSpPr>
        <p:spPr>
          <a:xfrm>
            <a:off x="375098" y="5642431"/>
            <a:ext cx="11448141" cy="648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Цифровые финансовые активы, утилитарные цифровые права и цифровая валюта с неоднородными признаками отражаются отдельными позициями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DBBFF6E-FFA2-45EC-84CD-9B5BE6E9565D}"/>
              </a:ext>
            </a:extLst>
          </p:cNvPr>
          <p:cNvSpPr txBox="1"/>
          <p:nvPr/>
        </p:nvSpPr>
        <p:spPr>
          <a:xfrm>
            <a:off x="1066800" y="937317"/>
            <a:ext cx="10604468" cy="1938976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Указ Президента Российской Федерации от 10 декабря 2020 г. </a:t>
            </a:r>
            <a:r>
              <a:rPr lang="ru-RU" sz="2400" b="1" dirty="0">
                <a:solidFill>
                  <a:srgbClr val="00B050"/>
                </a:solidFill>
              </a:rPr>
              <a:t>№ 778 </a:t>
            </a:r>
            <a:endParaRPr lang="ru-RU" sz="24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"</a:t>
            </a:r>
            <a:r>
              <a:rPr lang="ru-RU" sz="2400" b="1" dirty="0">
                <a:solidFill>
                  <a:srgbClr val="00B050"/>
                </a:solidFill>
              </a:rPr>
              <a:t>О мерах по реализации отдельных положений Федерального закона 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"О цифровых финансовых активах, цифровой валюте и о внесении изменений в отдельные законодательные акты Российской Федерации"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   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DEF0DF8A-BDB4-438A-861F-716730737D2A}"/>
              </a:ext>
            </a:extLst>
          </p:cNvPr>
          <p:cNvSpPr/>
          <p:nvPr/>
        </p:nvSpPr>
        <p:spPr>
          <a:xfrm>
            <a:off x="375098" y="4432862"/>
            <a:ext cx="11448141" cy="1008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(«</a:t>
            </a:r>
            <a:r>
              <a:rPr lang="ru-RU" dirty="0" err="1">
                <a:solidFill>
                  <a:srgbClr val="00B050"/>
                </a:solidFill>
              </a:rPr>
              <a:t>кешбэк</a:t>
            </a:r>
            <a:r>
              <a:rPr lang="ru-RU" dirty="0">
                <a:solidFill>
                  <a:srgbClr val="00B050"/>
                </a:solidFill>
              </a:rPr>
              <a:t> сервис»)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854BBF10-56F9-4182-8AD3-B983CF9B813A}"/>
              </a:ext>
            </a:extLst>
          </p:cNvPr>
          <p:cNvSpPr/>
          <p:nvPr/>
        </p:nvSpPr>
        <p:spPr>
          <a:xfrm>
            <a:off x="375098" y="2673093"/>
            <a:ext cx="11448141" cy="1594108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dirty="0" smtClean="0">
                <a:solidFill>
                  <a:srgbClr val="00B050"/>
                </a:solidFill>
              </a:rPr>
              <a:t>Необходимо самостоятельно ознакомиться с Федеральным законом от 2 августа 2019 г. </a:t>
            </a:r>
            <a:r>
              <a:rPr lang="ru-RU" dirty="0">
                <a:solidFill>
                  <a:srgbClr val="00B050"/>
                </a:solidFill>
              </a:rPr>
              <a:t>№ 259-ФЗ  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"</a:t>
            </a:r>
            <a:r>
              <a:rPr lang="ru-RU" dirty="0">
                <a:solidFill>
                  <a:srgbClr val="00B050"/>
                </a:solidFill>
              </a:rPr>
              <a:t>О привлечении инвестиций с использованием инвестиционных платформ и о внесении изменений в отдельные законодательные акты Российской Федерации" </a:t>
            </a:r>
            <a:r>
              <a:rPr lang="ru-RU" dirty="0" smtClean="0">
                <a:solidFill>
                  <a:srgbClr val="00B050"/>
                </a:solidFill>
              </a:rPr>
              <a:t>и Федеральным законом от 31 июля 2020 г. 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№ </a:t>
            </a:r>
            <a:r>
              <a:rPr lang="ru-RU" dirty="0">
                <a:solidFill>
                  <a:srgbClr val="00B050"/>
                </a:solidFill>
              </a:rPr>
              <a:t>259-ФЗ  "О </a:t>
            </a:r>
            <a:r>
              <a:rPr lang="ru-RU" dirty="0" smtClean="0">
                <a:solidFill>
                  <a:srgbClr val="00B050"/>
                </a:solidFill>
              </a:rPr>
              <a:t>цифровых финансовых активах, цифровой валюте и о внесении изменений в отдельные законодательные акты </a:t>
            </a:r>
            <a:r>
              <a:rPr lang="ru-RU" dirty="0">
                <a:solidFill>
                  <a:srgbClr val="00B050"/>
                </a:solidFill>
              </a:rPr>
              <a:t>Российской Федерации"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6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Группа 35"/>
          <p:cNvGrpSpPr/>
          <p:nvPr/>
        </p:nvGrpSpPr>
        <p:grpSpPr>
          <a:xfrm>
            <a:off x="0" y="0"/>
            <a:ext cx="12192000" cy="710323"/>
            <a:chOff x="365782" y="0"/>
            <a:chExt cx="11826218" cy="710323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492048" y="377825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365782" y="0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049F9D4-F545-4AFE-8A16-825683BA0331}"/>
              </a:ext>
            </a:extLst>
          </p:cNvPr>
          <p:cNvSpPr/>
          <p:nvPr/>
        </p:nvSpPr>
        <p:spPr>
          <a:xfrm>
            <a:off x="1753573" y="3199172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Размещены в открытом доступе</a:t>
            </a:r>
            <a:endParaRPr lang="ru-RU" sz="2000" b="1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B491AA52-3A72-466B-96E7-CEFA12881D68}"/>
              </a:ext>
            </a:extLst>
          </p:cNvPr>
          <p:cNvSpPr/>
          <p:nvPr/>
        </p:nvSpPr>
        <p:spPr>
          <a:xfrm>
            <a:off x="1730173" y="2003631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B050"/>
                </a:solidFill>
              </a:rPr>
              <a:t>Согласованы с заинтересованными федеральными государственными органами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E68CF127-9D34-467F-976B-AAB7F99E92C9}"/>
              </a:ext>
            </a:extLst>
          </p:cNvPr>
          <p:cNvSpPr/>
          <p:nvPr/>
        </p:nvSpPr>
        <p:spPr>
          <a:xfrm>
            <a:off x="1753574" y="4397972"/>
            <a:ext cx="621356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B050"/>
                </a:solidFill>
              </a:rPr>
              <a:t>Корректируются при необходимости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5D47D969-4F82-4284-A19E-C90E11F9E57F}"/>
              </a:ext>
            </a:extLst>
          </p:cNvPr>
          <p:cNvCxnSpPr/>
          <p:nvPr/>
        </p:nvCxnSpPr>
        <p:spPr>
          <a:xfrm>
            <a:off x="378481" y="3044942"/>
            <a:ext cx="7612062" cy="0"/>
          </a:xfrm>
          <a:prstGeom prst="line">
            <a:avLst/>
          </a:prstGeom>
          <a:ln w="127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4B990A99-66F8-4D79-95FC-2BD52DDF74A8}"/>
              </a:ext>
            </a:extLst>
          </p:cNvPr>
          <p:cNvCxnSpPr/>
          <p:nvPr/>
        </p:nvCxnSpPr>
        <p:spPr>
          <a:xfrm>
            <a:off x="340380" y="4165630"/>
            <a:ext cx="7650163" cy="0"/>
          </a:xfrm>
          <a:prstGeom prst="line">
            <a:avLst/>
          </a:prstGeom>
          <a:ln w="127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C94A30F-8EA4-4A8D-A8F8-331DB49A68B9}"/>
              </a:ext>
            </a:extLst>
          </p:cNvPr>
          <p:cNvSpPr txBox="1"/>
          <p:nvPr/>
        </p:nvSpPr>
        <p:spPr>
          <a:xfrm>
            <a:off x="422251" y="200363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F55D0C5E-8107-49C0-B1B7-963D25B27F75}"/>
              </a:ext>
            </a:extLst>
          </p:cNvPr>
          <p:cNvSpPr txBox="1"/>
          <p:nvPr/>
        </p:nvSpPr>
        <p:spPr>
          <a:xfrm>
            <a:off x="422251" y="313296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</a:t>
            </a:r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95851FE4-2BE0-4C88-B658-93E11CF33F72}"/>
              </a:ext>
            </a:extLst>
          </p:cNvPr>
          <p:cNvSpPr txBox="1"/>
          <p:nvPr/>
        </p:nvSpPr>
        <p:spPr>
          <a:xfrm>
            <a:off x="422251" y="433749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6343" y="999722"/>
            <a:ext cx="6660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Методические рекомендации Минтруда России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1. Сведения о доходах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946E44A-3C5E-4A5C-A31A-DE87A5919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630" y="1357918"/>
            <a:ext cx="7442740" cy="54104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0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82353" y="95078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1. Сведения о доходах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365758" y="4421255"/>
            <a:ext cx="3644265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Иные доходы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365760" y="2480927"/>
            <a:ext cx="3644265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b="1" dirty="0"/>
              <a:t>Доходы, предусмотренные строками 1-5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19513" y="3448482"/>
            <a:ext cx="6120000" cy="738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dirty="0">
                <a:solidFill>
                  <a:srgbClr val="00B050"/>
                </a:solidFill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31799" y="5270612"/>
            <a:ext cx="6120000" cy="49201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dirty="0">
                <a:solidFill>
                  <a:srgbClr val="00B050"/>
                </a:solidFill>
              </a:rPr>
              <a:t>Некоторые доходы могут не облагаются налогом или лицо обязано самостоятельно уплатить налог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365758" y="1647446"/>
            <a:ext cx="109860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Понятие «доход» в антикоррупционном законодательстве не тождественно понятию «доход» в налоговом законодательстве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96A600A-2A59-40AD-9CCD-1FC3B6DF4D8B}"/>
              </a:ext>
            </a:extLst>
          </p:cNvPr>
          <p:cNvSpPr/>
          <p:nvPr/>
        </p:nvSpPr>
        <p:spPr>
          <a:xfrm>
            <a:off x="4222715" y="2486865"/>
            <a:ext cx="7129084" cy="83461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ФНС России, </a:t>
            </a:r>
            <a:r>
              <a:rPr lang="ru-RU" dirty="0" smtClean="0">
                <a:solidFill>
                  <a:srgbClr val="00B050"/>
                </a:solidFill>
              </a:rPr>
              <a:t>Социальный фонд </a:t>
            </a:r>
            <a:r>
              <a:rPr lang="ru-RU" dirty="0">
                <a:solidFill>
                  <a:srgbClr val="00B050"/>
                </a:solidFill>
              </a:rPr>
              <a:t>России, Банк России, организации (физические лица), которые выплачивают денежные средства декларанту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EFE0413C-2314-4FAF-AAC1-48ED7F0B600C}"/>
              </a:ext>
            </a:extLst>
          </p:cNvPr>
          <p:cNvSpPr/>
          <p:nvPr/>
        </p:nvSpPr>
        <p:spPr>
          <a:xfrm>
            <a:off x="4222715" y="4430056"/>
            <a:ext cx="7129084" cy="73206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От физических или юридических лиц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0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(изменения в форму справки)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B491AA52-3A72-466B-96E7-CEFA12881D68}"/>
              </a:ext>
            </a:extLst>
          </p:cNvPr>
          <p:cNvSpPr/>
          <p:nvPr/>
        </p:nvSpPr>
        <p:spPr>
          <a:xfrm>
            <a:off x="1572031" y="2669054"/>
            <a:ext cx="10060525" cy="1201750"/>
          </a:xfrm>
          <a:prstGeom prst="rect">
            <a:avLst/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Доход, полученный в цифровой валюте,  стоимость которой определяется в иностранной валюте, указывается в рублях  путем  пересчета стоимости полученной цифровой валюты, выраженной в иностранной  валюте,  в рубли по курсу Банка России, установленному на дату получения дохода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43641" y="1747193"/>
            <a:ext cx="2083445" cy="638772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Раздел 1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829877" y="2916107"/>
            <a:ext cx="308134" cy="707643"/>
          </a:xfrm>
          <a:prstGeom prst="chevron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B491AA52-3A72-466B-96E7-CEFA12881D68}"/>
              </a:ext>
            </a:extLst>
          </p:cNvPr>
          <p:cNvSpPr/>
          <p:nvPr/>
        </p:nvSpPr>
        <p:spPr>
          <a:xfrm>
            <a:off x="1572030" y="4023204"/>
            <a:ext cx="10060525" cy="1201750"/>
          </a:xfrm>
          <a:prstGeom prst="rect">
            <a:avLst/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В  случае указания дохода от продажи цифрового финансового актива, цифровых  прав и цифровой валюты дополнительно указываются дата отчуждения, сведения об операторе информационной системы (инвестиционной платформы) и вид цифровой валюты</a:t>
            </a:r>
          </a:p>
        </p:txBody>
      </p:sp>
      <p:sp>
        <p:nvSpPr>
          <p:cNvPr id="23" name="Нашивка 22"/>
          <p:cNvSpPr/>
          <p:nvPr/>
        </p:nvSpPr>
        <p:spPr>
          <a:xfrm>
            <a:off x="829876" y="4270257"/>
            <a:ext cx="308134" cy="707643"/>
          </a:xfrm>
          <a:prstGeom prst="chevron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21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1. Сведения о доходах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E7174448-1459-45DE-9B7D-1EFEF5B0034A}"/>
              </a:ext>
            </a:extLst>
          </p:cNvPr>
          <p:cNvSpPr/>
          <p:nvPr/>
        </p:nvSpPr>
        <p:spPr>
          <a:xfrm>
            <a:off x="372000" y="1600472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Служащий может применять «Налог на профессиональный доход» только в отношении сдачи в аренду (наем) жилых помещений</a:t>
            </a:r>
            <a:r>
              <a:rPr lang="en-US" dirty="0">
                <a:solidFill>
                  <a:srgbClr val="00B050"/>
                </a:solidFill>
              </a:rPr>
              <a:t> (</a:t>
            </a:r>
            <a:r>
              <a:rPr lang="ru-RU" dirty="0">
                <a:solidFill>
                  <a:srgbClr val="00B050"/>
                </a:solidFill>
              </a:rPr>
              <a:t>письмо Минтруда России от 19.04.2021 № </a:t>
            </a:r>
            <a:r>
              <a:rPr lang="ru-RU" dirty="0" smtClean="0">
                <a:solidFill>
                  <a:srgbClr val="00B050"/>
                </a:solidFill>
              </a:rPr>
              <a:t>28-6/10/В-4623)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3ED6C75B-DC63-4B6C-9723-EDE6679330DC}"/>
              </a:ext>
            </a:extLst>
          </p:cNvPr>
          <p:cNvSpPr/>
          <p:nvPr/>
        </p:nvSpPr>
        <p:spPr>
          <a:xfrm>
            <a:off x="372000" y="2317600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Больничные и проч. аналогичные выплаты необходимо указывать (до вычета налога); </a:t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информацию можно узнать в личном кабинете </a:t>
            </a:r>
            <a:r>
              <a:rPr lang="ru-RU" dirty="0" smtClean="0">
                <a:solidFill>
                  <a:srgbClr val="00B050"/>
                </a:solidFill>
              </a:rPr>
              <a:t>Социального фонда России, налоговой службы 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38A824EF-A3F3-4300-8E77-6EBF1DE59C15}"/>
              </a:ext>
            </a:extLst>
          </p:cNvPr>
          <p:cNvSpPr/>
          <p:nvPr/>
        </p:nvSpPr>
        <p:spPr>
          <a:xfrm>
            <a:off x="372000" y="3088362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При определении необходимости отражения дохода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смотрим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на то, кто является собственником, а не на чей счет они зачислены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1608755A-AA19-4AEB-B689-83342364B323}"/>
              </a:ext>
            </a:extLst>
          </p:cNvPr>
          <p:cNvSpPr/>
          <p:nvPr/>
        </p:nvSpPr>
        <p:spPr>
          <a:xfrm>
            <a:off x="372000" y="3852742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Для выигрышей в лотерею и проч.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указывается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выигрыш целиком: без вычета, например, ставки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614E81C1-F210-486D-8147-6D30073CE0C5}"/>
              </a:ext>
            </a:extLst>
          </p:cNvPr>
          <p:cNvSpPr/>
          <p:nvPr/>
        </p:nvSpPr>
        <p:spPr>
          <a:xfrm>
            <a:off x="372000" y="4324674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Страховые выплаты подлежат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отражению (ОСАГО. КАСКО и </a:t>
            </a:r>
            <a:r>
              <a:rPr lang="ru-RU" smtClean="0">
                <a:solidFill>
                  <a:srgbClr val="00B050"/>
                </a:solidFill>
                <a:cs typeface="Times New Roman" pitchFamily="18" charset="0"/>
              </a:rPr>
              <a:t>др.)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EF32A803-08F3-4D68-A938-BE733808E411}"/>
              </a:ext>
            </a:extLst>
          </p:cNvPr>
          <p:cNvSpPr/>
          <p:nvPr/>
        </p:nvSpPr>
        <p:spPr>
          <a:xfrm>
            <a:off x="372000" y="4767048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При отражении дохода ориентируемся на правоустанавливающие документы: если в договоре несколько объектов и сумма одна, то отражаем одной позицией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D16A3FAB-C30E-40E6-B4A7-EF8A30784A85}"/>
              </a:ext>
            </a:extLst>
          </p:cNvPr>
          <p:cNvSpPr/>
          <p:nvPr/>
        </p:nvSpPr>
        <p:spPr>
          <a:xfrm>
            <a:off x="372000" y="5513926"/>
            <a:ext cx="11448000" cy="931808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Для дохода от ценных бумаг указываем положительный финансовый результат: 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в НДФЛ не позиция «Доход», а позиция «Налогооблагаемая база»;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Доход от ценных бумаг, в т.ч. в рамках ИИС, необходимо узнавать у брокера или управляющей компании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3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365857" y="5607658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В части компенсаций общее правило: если есть отчетность, то не доход, если отчетности нет, то доход 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1CD53CB-48CE-46A3-937C-05A98CC775DA}"/>
              </a:ext>
            </a:extLst>
          </p:cNvPr>
          <p:cNvSpPr/>
          <p:nvPr/>
        </p:nvSpPr>
        <p:spPr>
          <a:xfrm>
            <a:off x="372000" y="408200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Доход от сдачи квартиры в аренду подлежит отражению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D7C57DFD-96A5-4AFF-BD9E-E20B7979AE61}"/>
              </a:ext>
            </a:extLst>
          </p:cNvPr>
          <p:cNvSpPr/>
          <p:nvPr/>
        </p:nvSpPr>
        <p:spPr>
          <a:xfrm>
            <a:off x="372000" y="4663725"/>
            <a:ext cx="11448000" cy="73377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Участие декларанта в конкурсах с подарками не требует отражения информации о полученном в натуральной форме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подарка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5A0DD77-EE0B-482D-B551-D08CD00F32EE}"/>
              </a:ext>
            </a:extLst>
          </p:cNvPr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1. Сведения о доходах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FBE14B0C-23D9-47D9-8C88-6C9B46D4013A}"/>
              </a:ext>
            </a:extLst>
          </p:cNvPr>
          <p:cNvSpPr/>
          <p:nvPr/>
        </p:nvSpPr>
        <p:spPr>
          <a:xfrm>
            <a:off x="372000" y="1449009"/>
            <a:ext cx="11448000" cy="10318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Государственный сертификат на материнский (семейный) капитал указывается в случае если в отчетном периоде служащий (работник) или его супруга (супруг) распорядился средствами материнского (семейного) капитала в полном объеме либо частично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745831D2-A991-4059-9919-BFC6BAB0FF89}"/>
              </a:ext>
            </a:extLst>
          </p:cNvPr>
          <p:cNvSpPr/>
          <p:nvPr/>
        </p:nvSpPr>
        <p:spPr>
          <a:xfrm>
            <a:off x="372000" y="270256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Денежные средства в виде кредитов (займов) в разделе 1 справки не указываются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D61EC0BD-470A-4614-9AA2-A3C248C380C5}"/>
              </a:ext>
            </a:extLst>
          </p:cNvPr>
          <p:cNvSpPr/>
          <p:nvPr/>
        </p:nvSpPr>
        <p:spPr>
          <a:xfrm>
            <a:off x="372000" y="3284285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Денежные средства в виде переводов между своими счетами, по общему правилу, в разделе 1 справки не </a:t>
            </a:r>
            <a:r>
              <a:rPr lang="ru-RU" dirty="0" smtClean="0">
                <a:solidFill>
                  <a:srgbClr val="00B050"/>
                </a:solidFill>
              </a:rPr>
              <a:t>указываются, не указываются средства, полученные при закрытии вклада (счета)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96" y="435997"/>
            <a:ext cx="754808" cy="83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9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1CD53CB-48CE-46A3-937C-05A98CC775DA}"/>
              </a:ext>
            </a:extLst>
          </p:cNvPr>
          <p:cNvSpPr/>
          <p:nvPr/>
        </p:nvSpPr>
        <p:spPr>
          <a:xfrm>
            <a:off x="372000" y="5217706"/>
            <a:ext cx="11448000" cy="118308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В Методических рекомендациях предусмотрены положения относительно федеральных нормативных правовых актов и соответствующих выплат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В отношении региональных, муниципальных выплат или гарантий, предоставляемых организацией самостоятельно, необходимо использовать аналогичные подходы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6448181-AE7B-458A-BF9B-5D926C422565}"/>
              </a:ext>
            </a:extLst>
          </p:cNvPr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1. Сведения о доходах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1621B3E5-E5C5-4EFB-AFD4-DCD5659DB8FF}"/>
              </a:ext>
            </a:extLst>
          </p:cNvPr>
          <p:cNvSpPr/>
          <p:nvPr/>
        </p:nvSpPr>
        <p:spPr>
          <a:xfrm>
            <a:off x="372000" y="2555589"/>
            <a:ext cx="11448000" cy="240791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Возвращенные (или предоставленные) денежные средства на покупку товаров, работ и услуг для третьих лиц не являются доходом, если факт такой оплаты может быть подтвержден (ситуация с родительским комитетом).</a:t>
            </a:r>
            <a:br>
              <a:rPr lang="ru-RU" dirty="0">
                <a:solidFill>
                  <a:srgbClr val="00B050"/>
                </a:solidFill>
                <a:cs typeface="Times New Roman" pitchFamily="18" charset="0"/>
              </a:rPr>
            </a:b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«Возвратность» денежных средств может быть подтверждена декларантом любым способом, в противном случае </a:t>
            </a:r>
            <a:r>
              <a:rPr lang="ru-RU" dirty="0" err="1">
                <a:solidFill>
                  <a:srgbClr val="00B050"/>
                </a:solidFill>
                <a:cs typeface="Times New Roman" pitchFamily="18" charset="0"/>
              </a:rPr>
              <a:t>презюмируется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, что средства не являются возвратными.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Подтверждающие доход документы в обязательном порядке не прикладываются;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обязательные документы предусмотрены в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разделе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справки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A436664D-7326-4D72-86C5-9154120D14A9}"/>
              </a:ext>
            </a:extLst>
          </p:cNvPr>
          <p:cNvSpPr/>
          <p:nvPr/>
        </p:nvSpPr>
        <p:spPr>
          <a:xfrm>
            <a:off x="372000" y="1653391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В разделе 1 указывается любой доход вне зависимости от размера, в т.ч. полученный в качестве подарка на день рождения или иной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праздник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9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2. Сведения о расходах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451672" y="2453602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971428D-EA20-47AD-9592-A513CF257B60}"/>
              </a:ext>
            </a:extLst>
          </p:cNvPr>
          <p:cNvSpPr/>
          <p:nvPr/>
        </p:nvSpPr>
        <p:spPr>
          <a:xfrm>
            <a:off x="451672" y="3245186"/>
            <a:ext cx="11253600" cy="461652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Заполнение раздела при отсутствии оснований не является правонарушением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0A21A202-D80E-4B30-91A6-E44BF58B3B08}"/>
              </a:ext>
            </a:extLst>
          </p:cNvPr>
          <p:cNvSpPr/>
          <p:nvPr/>
        </p:nvSpPr>
        <p:spPr>
          <a:xfrm>
            <a:off x="451672" y="3772540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Доход несовершеннолетнего ребенка при расчете общего дохода не учитывается, но может являться источником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91645C8C-5B42-4629-8778-239E00A2C853}"/>
              </a:ext>
            </a:extLst>
          </p:cNvPr>
          <p:cNvSpPr/>
          <p:nvPr/>
        </p:nvSpPr>
        <p:spPr>
          <a:xfrm>
            <a:off x="451672" y="4569999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Общий доход рассчитывается только в случае, если на момент совершения сделки, уже три отчетных периода как декларанты находятся в браке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B5791623-FFCE-493F-800B-28FF829D1779}"/>
              </a:ext>
            </a:extLst>
          </p:cNvPr>
          <p:cNvSpPr/>
          <p:nvPr/>
        </p:nvSpPr>
        <p:spPr>
          <a:xfrm>
            <a:off x="451672" y="5371762"/>
            <a:ext cx="11253600" cy="7308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Если супругой (супругом) служащего (работника) сделка совершена до брака, то такая сделка не отражается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85F6F976-1C05-4F13-953C-3E8883ABD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7943" y="1424427"/>
            <a:ext cx="7743825" cy="9715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5E0B3D5-E96E-43E1-8B36-660598E43CBA}"/>
              </a:ext>
            </a:extLst>
          </p:cNvPr>
          <p:cNvSpPr/>
          <p:nvPr/>
        </p:nvSpPr>
        <p:spPr>
          <a:xfrm>
            <a:off x="451672" y="6178490"/>
            <a:ext cx="11253600" cy="4608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Если лицом сделка совершена до поступления на службу (работу), то такая сделка не отражается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3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(изменения в форму справки)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B491AA52-3A72-466B-96E7-CEFA12881D68}"/>
              </a:ext>
            </a:extLst>
          </p:cNvPr>
          <p:cNvSpPr/>
          <p:nvPr/>
        </p:nvSpPr>
        <p:spPr>
          <a:xfrm>
            <a:off x="1572031" y="3813714"/>
            <a:ext cx="10060525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В   отношении   цифровых   финансовых   активов  в  качестве  основания приобретения  указываются  реквизиты записи о цифровых финансовых активах в информационной системе, в которой осуществляется выпуск цифровых финансовых активов, и прикладывается выписка из данной информационной системы</a:t>
            </a:r>
          </a:p>
          <a:p>
            <a:endParaRPr lang="ru-RU" dirty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rgbClr val="00B050"/>
                </a:solidFill>
              </a:rPr>
              <a:t>В   отношении   цифровой   валюты  в  качестве  основания  приобретения указываются  идентификационный  номер  и  дата  транзакции и прикладывается выписка о транзакции при ее наличии по применимому </a:t>
            </a:r>
            <a:r>
              <a:rPr lang="ru-RU" dirty="0" smtClean="0">
                <a:solidFill>
                  <a:srgbClr val="00B050"/>
                </a:solidFill>
              </a:rPr>
              <a:t>праву</a:t>
            </a:r>
            <a:endParaRPr lang="ru-RU" dirty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rgbClr val="00B050"/>
                </a:solidFill>
              </a:rPr>
              <a:t>В  отношении  сделок  по  приобретению  цифровых  финансовых  активов и цифровой   валюты   к  справке  прилагаются  документы  (при  их  наличии), подтверждающие  сумму сделки и (или) содержащие информацию о второй стороне сделки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43641" y="1747193"/>
            <a:ext cx="2083445" cy="638772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Раздел 2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829876" y="2916107"/>
            <a:ext cx="308134" cy="707643"/>
          </a:xfrm>
          <a:prstGeom prst="chevron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829876" y="4220735"/>
            <a:ext cx="308134" cy="707643"/>
          </a:xfrm>
          <a:prstGeom prst="chevron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29876" y="5389135"/>
            <a:ext cx="308134" cy="707643"/>
          </a:xfrm>
          <a:prstGeom prst="chevron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5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2. Сведения о расходах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BD0D39DA-F9BF-43C5-96CA-440FA7E364DE}"/>
              </a:ext>
            </a:extLst>
          </p:cNvPr>
          <p:cNvSpPr/>
          <p:nvPr/>
        </p:nvSpPr>
        <p:spPr>
          <a:xfrm>
            <a:off x="367698" y="6320782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Заполненный раздел 2 справки не является сам по себе основанием для осуществления контроля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07F68C5F-6FD4-429B-BEAD-77BDC79333C8}"/>
              </a:ext>
            </a:extLst>
          </p:cNvPr>
          <p:cNvSpPr/>
          <p:nvPr/>
        </p:nvSpPr>
        <p:spPr>
          <a:xfrm>
            <a:off x="367698" y="4888209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Копии документов предоставляются с учетом положения сноски к разделу 2 справки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3ADC29C7-9B33-41A5-AB85-E4D5182DF472}"/>
              </a:ext>
            </a:extLst>
          </p:cNvPr>
          <p:cNvSpPr/>
          <p:nvPr/>
        </p:nvSpPr>
        <p:spPr>
          <a:xfrm>
            <a:off x="367698" y="5460495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Из трехгодового общего дохода не вычитаем никакие расходы: ни на ЖКХ, ни на еду, ни на что-то еще 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(если есть обоснованные сомнения, то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Управлением осуществляется контроль за расходами)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FD14EAB9-90E6-4AFC-8508-4A9C75B12D31}"/>
              </a:ext>
            </a:extLst>
          </p:cNvPr>
          <p:cNvSpPr/>
          <p:nvPr/>
        </p:nvSpPr>
        <p:spPr>
          <a:xfrm>
            <a:off x="367698" y="1435006"/>
            <a:ext cx="11448000" cy="130434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В случае приобретения служащим (работником) и его супругой (супругом) соответствующего объекта имущества в долевую собственность (не определен единственный покупатель в договоре) данный раздел заполняется в справках обоих лиц (аналогично в отношении несовершеннолетних детей). При этом в графе "Сумма сделки" применимых справок рекомендуется указывать полную стоимость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B5B7FE2D-7435-445C-BD56-A6BF4C4885F7}"/>
              </a:ext>
            </a:extLst>
          </p:cNvPr>
          <p:cNvSpPr/>
          <p:nvPr/>
        </p:nvSpPr>
        <p:spPr>
          <a:xfrm>
            <a:off x="367698" y="2951637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В отношении ценных бумаг смотрим на стоимость их приобретения, а не номинальную стоимость 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(для анализа можно пользоваться открытыми источниками)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9007C3C-D381-45C7-A244-2F2C0228136A}"/>
              </a:ext>
            </a:extLst>
          </p:cNvPr>
          <p:cNvSpPr/>
          <p:nvPr/>
        </p:nvSpPr>
        <p:spPr>
          <a:xfrm>
            <a:off x="367698" y="3811923"/>
            <a:ext cx="11448000" cy="86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Федеральным законом № 230-ФЗ предусмотрен конкретный перечень сделок, которые требуют отражения в справке.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При определении стоимости смотрим на объект приобретения, дополнительные услуги / товары не учитываются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79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4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Пятиугольник 36"/>
          <p:cNvSpPr/>
          <p:nvPr/>
        </p:nvSpPr>
        <p:spPr>
          <a:xfrm>
            <a:off x="330827" y="2521369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Недвижимое имущество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3. Сведения об имуществе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9B7BF6A-2C3F-4877-9F5B-A779AC7056C9}"/>
              </a:ext>
            </a:extLst>
          </p:cNvPr>
          <p:cNvSpPr/>
          <p:nvPr/>
        </p:nvSpPr>
        <p:spPr>
          <a:xfrm>
            <a:off x="3088976" y="2509415"/>
            <a:ext cx="8734963" cy="76398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Росреестр  (сведения, содержащиеся в ЕГРН)</a:t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Специальные основания возникновения собственности (наследство, пай, проч.)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ACD7E94-75D7-4CD1-AD83-B28134F15632}"/>
              </a:ext>
            </a:extLst>
          </p:cNvPr>
          <p:cNvSpPr/>
          <p:nvPr/>
        </p:nvSpPr>
        <p:spPr>
          <a:xfrm>
            <a:off x="3088976" y="3358385"/>
            <a:ext cx="8734962" cy="42420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dirty="0">
                <a:solidFill>
                  <a:srgbClr val="00B050"/>
                </a:solidFill>
              </a:rPr>
              <a:t>Каждый объект отдельно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F5E7C5A-E890-45AE-8804-3565FCB3919D}"/>
              </a:ext>
            </a:extLst>
          </p:cNvPr>
          <p:cNvSpPr/>
          <p:nvPr/>
        </p:nvSpPr>
        <p:spPr>
          <a:xfrm>
            <a:off x="3088976" y="3869471"/>
            <a:ext cx="8734962" cy="42420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dirty="0">
                <a:solidFill>
                  <a:srgbClr val="00B050"/>
                </a:solidFill>
              </a:rPr>
              <a:t>Совместная собственность указывается по официальным документам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EC296211-1FAB-40A9-B368-5BF631A39B34}"/>
              </a:ext>
            </a:extLst>
          </p:cNvPr>
          <p:cNvSpPr/>
          <p:nvPr/>
        </p:nvSpPr>
        <p:spPr>
          <a:xfrm>
            <a:off x="3088976" y="4380557"/>
            <a:ext cx="8734962" cy="763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dirty="0">
                <a:solidFill>
                  <a:srgbClr val="00B050"/>
                </a:solidFill>
              </a:rPr>
              <a:t>Общая долевая собственность МКД или садоводства (огородничества) </a:t>
            </a:r>
          </a:p>
          <a:p>
            <a:r>
              <a:rPr lang="ru-RU" dirty="0">
                <a:solidFill>
                  <a:srgbClr val="00B050"/>
                </a:solidFill>
              </a:rPr>
              <a:t>не указывается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B050EF4-9FD5-4E10-8539-2E42F607D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850" y="1399445"/>
            <a:ext cx="7781925" cy="962025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B3788D6A-68D5-44CA-BD5D-97F27FAB5D65}"/>
              </a:ext>
            </a:extLst>
          </p:cNvPr>
          <p:cNvSpPr/>
          <p:nvPr/>
        </p:nvSpPr>
        <p:spPr>
          <a:xfrm>
            <a:off x="3088976" y="5230641"/>
            <a:ext cx="8734962" cy="763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dirty="0">
                <a:solidFill>
                  <a:srgbClr val="00B050"/>
                </a:solidFill>
              </a:rPr>
              <a:t>Земля под МКД не указывается, даже если лицо выделило себе право собственности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E20A2D63-2214-4EB4-A65F-5C07E111C999}"/>
              </a:ext>
            </a:extLst>
          </p:cNvPr>
          <p:cNvSpPr/>
          <p:nvPr/>
        </p:nvSpPr>
        <p:spPr>
          <a:xfrm>
            <a:off x="3088976" y="6080725"/>
            <a:ext cx="8734962" cy="66297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dirty="0">
                <a:solidFill>
                  <a:srgbClr val="00B050"/>
                </a:solidFill>
              </a:rPr>
              <a:t>Если имущество приобретено, но право собственности не зарегистрировано (отсутствуют специальные основания), то отражается в пользовании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88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92D050"/>
                </a:solidFill>
              </a:rPr>
              <a:pPr/>
              <a:t>3</a:t>
            </a:fld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Методические рекомендации по проведению анализа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585008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Основные аспекты</a:t>
            </a:r>
          </a:p>
        </p:txBody>
      </p:sp>
      <p:sp>
        <p:nvSpPr>
          <p:cNvPr id="26" name="Шестиугольник 25"/>
          <p:cNvSpPr/>
          <p:nvPr/>
        </p:nvSpPr>
        <p:spPr>
          <a:xfrm>
            <a:off x="1647562" y="4129712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Сопоставление с предыдущей справкой, чтобы не было «потерь»</a:t>
            </a:r>
          </a:p>
        </p:txBody>
      </p:sp>
      <p:sp>
        <p:nvSpPr>
          <p:cNvPr id="27" name="Шестиугольник 26"/>
          <p:cNvSpPr/>
          <p:nvPr/>
        </p:nvSpPr>
        <p:spPr>
          <a:xfrm>
            <a:off x="1652732" y="2237784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Необходимо быть внимательным: сверяться с документами, заполнять все необходимые графы и т.д.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5770970" y="3092229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Соблюдение формальной логики: есть уведомление об иной оплачиваемой работе, </a:t>
            </a:r>
            <a:r>
              <a:rPr lang="en-US" b="1" dirty="0"/>
              <a:t>- </a:t>
            </a:r>
            <a:r>
              <a:rPr lang="ru-RU" b="1" dirty="0"/>
              <a:t>требуется указать доход, имеется вклад – доход и т.д.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5770970" y="4984157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«Уникальная» ситуация: приложите сразу подтверждающие документы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Пятиугольник 23"/>
          <p:cNvSpPr/>
          <p:nvPr/>
        </p:nvSpPr>
        <p:spPr>
          <a:xfrm>
            <a:off x="337178" y="2634684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Транспортное средство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3. Сведения об имуществе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6A3D5DD-B8EF-4AA8-AAE8-25AA059E7F4D}"/>
              </a:ext>
            </a:extLst>
          </p:cNvPr>
          <p:cNvSpPr/>
          <p:nvPr/>
        </p:nvSpPr>
        <p:spPr>
          <a:xfrm>
            <a:off x="3133306" y="2622730"/>
            <a:ext cx="8734963" cy="76398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Регистрирующие органы по компетенции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0F96604-0424-4D78-9F51-4DCAA6D2B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850" y="1601651"/>
            <a:ext cx="7734300" cy="91440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496D9BF0-1017-4B76-87EA-78D8A42754A0}"/>
              </a:ext>
            </a:extLst>
          </p:cNvPr>
          <p:cNvSpPr/>
          <p:nvPr/>
        </p:nvSpPr>
        <p:spPr>
          <a:xfrm>
            <a:off x="3133305" y="3493394"/>
            <a:ext cx="8734962" cy="76398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dirty="0">
                <a:solidFill>
                  <a:srgbClr val="00B050"/>
                </a:solidFill>
              </a:rPr>
              <a:t>Регистрация транспортных средств носит учетный характер, если нет регистрации, то можно написать «отсутствует»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11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цифровые права, включающие 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rgbClr val="00B050"/>
                </a:solidFill>
              </a:rPr>
              <a:t>денежные требования; </a:t>
            </a:r>
            <a:endParaRPr lang="en-US" dirty="0">
              <a:solidFill>
                <a:srgbClr val="00B050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rgbClr val="00B050"/>
                </a:solidFill>
              </a:rPr>
              <a:t>возможность осуществления прав по эмиссионным ценным бумагам; </a:t>
            </a:r>
            <a:endParaRPr lang="en-US" dirty="0">
              <a:solidFill>
                <a:srgbClr val="00B050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rgbClr val="00B050"/>
                </a:solidFill>
              </a:rPr>
              <a:t>права участия в капитале непубличного акционерного общества;</a:t>
            </a:r>
            <a:endParaRPr lang="en-US" dirty="0">
              <a:solidFill>
                <a:srgbClr val="00B050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rgbClr val="00B050"/>
                </a:solidFill>
              </a:rPr>
              <a:t>право требовать передачи эмиссионных ценных бумаг, которые предусмотрены решением о выпуске цифровых финансовых активов в порядке, установленном настоящим Федеральным законом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Цифровые финансовые активы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71722" y="3790396"/>
            <a:ext cx="456083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выпуск, учет и обращение которых </a:t>
            </a:r>
            <a:r>
              <a:rPr lang="en-US" dirty="0">
                <a:solidFill>
                  <a:srgbClr val="00B050"/>
                </a:solidFill>
              </a:rPr>
              <a:t>[</a:t>
            </a:r>
            <a:r>
              <a:rPr lang="ru-RU" dirty="0">
                <a:solidFill>
                  <a:srgbClr val="00B050"/>
                </a:solidFill>
              </a:rPr>
              <a:t>цифровых прав</a:t>
            </a:r>
            <a:r>
              <a:rPr lang="en-US" dirty="0">
                <a:solidFill>
                  <a:srgbClr val="00B050"/>
                </a:solidFill>
              </a:rPr>
              <a:t>]</a:t>
            </a:r>
            <a:r>
              <a:rPr lang="ru-RU" dirty="0">
                <a:solidFill>
                  <a:srgbClr val="00B050"/>
                </a:solidFill>
              </a:rPr>
              <a:t> возможны только путем внесения (изменения) записей в информационную систему на основе распределенного реестра, а также в иные информационные </a:t>
            </a:r>
            <a:r>
              <a:rPr lang="ru-RU" dirty="0" smtClean="0">
                <a:solidFill>
                  <a:srgbClr val="00B050"/>
                </a:solidFill>
              </a:rPr>
              <a:t>системы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5869376" y="3059426"/>
            <a:ext cx="983624" cy="3308598"/>
          </a:xfrm>
          <a:prstGeom prst="chevron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0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(изменения в форму справки)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491AA52-3A72-466B-96E7-CEFA12881D68}"/>
              </a:ext>
            </a:extLst>
          </p:cNvPr>
          <p:cNvSpPr/>
          <p:nvPr/>
        </p:nvSpPr>
        <p:spPr>
          <a:xfrm>
            <a:off x="451669" y="5252597"/>
            <a:ext cx="11522617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00B050"/>
                </a:solidFill>
              </a:rPr>
              <a:t>&lt;1&gt; </a:t>
            </a:r>
            <a:r>
              <a:rPr lang="ru-RU" sz="1400" dirty="0">
                <a:solidFill>
                  <a:srgbClr val="00B050"/>
                </a:solidFill>
              </a:rPr>
              <a:t>Указываются  наименования  цифрового  финансового актива (если его нельзя определить, указываются вид и объем прав, удостоверяемых выпускаемым цифровым   финансовым   активом)   и  (или)  цифрового  права,  включающего одновременно цифровые  финансовые  активы и иные цифровые  права  (если его нельзя определить,  указываются вид и объем прав, удостоверяемых  цифровыми финансовыми  активами  и иными  цифровыми  правами с указанием  видов  иных цифровых прав</a:t>
            </a:r>
            <a:endParaRPr lang="en-US" sz="1400" dirty="0">
              <a:solidFill>
                <a:srgbClr val="00B050"/>
              </a:solidFill>
            </a:endParaRPr>
          </a:p>
          <a:p>
            <a:endParaRPr lang="en-US" sz="1400" dirty="0">
              <a:solidFill>
                <a:srgbClr val="00B050"/>
              </a:solidFill>
            </a:endParaRPr>
          </a:p>
          <a:p>
            <a:r>
              <a:rPr lang="en-US" sz="1400" dirty="0">
                <a:solidFill>
                  <a:srgbClr val="00B050"/>
                </a:solidFill>
              </a:rPr>
              <a:t>&lt;2&gt;</a:t>
            </a:r>
            <a:r>
              <a:rPr lang="ru-RU" sz="1400" dirty="0">
                <a:solidFill>
                  <a:srgbClr val="00B050"/>
                </a:solidFill>
              </a:rPr>
              <a:t> Указываются  наименование  оператора  информационной  системы,  в которой  осуществляется  выпуск  цифровых  финансовых  активов,  страна его регистрации  и его регистрационный номер в соответствии с применимым правом (в  отношении  российского  юридического лица указываются идентификационный номер налогоплательщика и основной государственный регистрационный номер)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718" y="1622403"/>
            <a:ext cx="7228759" cy="341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1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114300" y="791422"/>
            <a:ext cx="11988800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Федеральный закон от </a:t>
            </a:r>
            <a:r>
              <a:rPr lang="en-US" sz="2400" b="1" dirty="0">
                <a:solidFill>
                  <a:srgbClr val="00B050"/>
                </a:solidFill>
              </a:rPr>
              <a:t>2 </a:t>
            </a:r>
            <a:r>
              <a:rPr lang="ru-RU" sz="2400" b="1" dirty="0">
                <a:solidFill>
                  <a:srgbClr val="00B050"/>
                </a:solidFill>
              </a:rPr>
              <a:t>августа 2019 г. № 259-ФЗ 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"О привлечении инвестиций с использованием инвестиционных платформ </a:t>
            </a:r>
            <a:br>
              <a:rPr lang="ru-RU" sz="2400" b="1" dirty="0">
                <a:solidFill>
                  <a:srgbClr val="00B050"/>
                </a:solidFill>
              </a:rPr>
            </a:br>
            <a:r>
              <a:rPr lang="ru-RU" sz="2400" b="1" dirty="0">
                <a:solidFill>
                  <a:srgbClr val="00B050"/>
                </a:solidFill>
              </a:rPr>
              <a:t>и о внесении изменений 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цифровые права, предусматривающие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rgbClr val="00B050"/>
                </a:solidFill>
              </a:rPr>
              <a:t>право требовать передачи вещи (вещей);</a:t>
            </a:r>
            <a:endParaRPr lang="en-US" dirty="0">
              <a:solidFill>
                <a:srgbClr val="00B050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rgbClr val="00B050"/>
                </a:solidFill>
              </a:rPr>
              <a:t>право требовать передачи исключительных прав на результаты интеллектуальной деятельности и (или) прав использования результатов интеллектуальной деятельности;</a:t>
            </a:r>
            <a:endParaRPr lang="en-US" dirty="0">
              <a:solidFill>
                <a:srgbClr val="00B050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rgbClr val="00B050"/>
                </a:solidFill>
              </a:rPr>
              <a:t>право требовать выполнения работ и (или) оказания услуг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Утилитарные цифровые права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65042" y="3230662"/>
            <a:ext cx="4560834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Права признаются утилитарными цифровыми правами, если они изначально возникли в качестве цифрового права на основании договора о приобретении утилитарного цифрового права, заключенного с использованием инвестиционной платформы.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088098" y="3084469"/>
            <a:ext cx="703902" cy="2431435"/>
          </a:xfrm>
          <a:prstGeom prst="chevron">
            <a:avLst/>
          </a:prstGeom>
          <a:solidFill>
            <a:srgbClr val="FFFF2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4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Утилитарные цифровые права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8C288374-CEA7-4E96-8FA3-EC89CB952D5C}"/>
              </a:ext>
            </a:extLst>
          </p:cNvPr>
          <p:cNvSpPr/>
          <p:nvPr/>
        </p:nvSpPr>
        <p:spPr>
          <a:xfrm>
            <a:off x="1874963" y="2772271"/>
            <a:ext cx="9428037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инвестиционных платформ: </a:t>
            </a:r>
            <a:r>
              <a:rPr lang="en-US" b="1" dirty="0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https://www.cbr.ru/finm_infrastructure/oper</a:t>
            </a:r>
            <a:r>
              <a:rPr lang="en-US" b="1" dirty="0" smtClean="0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endParaRPr lang="ru-RU" b="1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AD3203D8-C1D7-4609-B0E7-F845B94F102E}"/>
              </a:ext>
            </a:extLst>
          </p:cNvPr>
          <p:cNvSpPr/>
          <p:nvPr/>
        </p:nvSpPr>
        <p:spPr>
          <a:xfrm>
            <a:off x="1874964" y="1630944"/>
            <a:ext cx="942803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Банк России ведет реестр операторов инвестиционных платформ, определяет порядок ведения такого реестра, состав включаемых в него сведений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B5FE7C0A-D1E8-48D3-8FC5-F6200E84B79A}"/>
              </a:ext>
            </a:extLst>
          </p:cNvPr>
          <p:cNvCxnSpPr/>
          <p:nvPr/>
        </p:nvCxnSpPr>
        <p:spPr>
          <a:xfrm>
            <a:off x="499871" y="2618041"/>
            <a:ext cx="10803129" cy="0"/>
          </a:xfrm>
          <a:prstGeom prst="line">
            <a:avLst/>
          </a:prstGeom>
          <a:ln w="12700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0DDFF4D-277F-4499-B6BE-2C1FFC1282E7}"/>
              </a:ext>
            </a:extLst>
          </p:cNvPr>
          <p:cNvSpPr txBox="1"/>
          <p:nvPr/>
        </p:nvSpPr>
        <p:spPr>
          <a:xfrm>
            <a:off x="543641" y="157673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9B16F6AF-D322-44FE-B35B-A35FD612411A}"/>
              </a:ext>
            </a:extLst>
          </p:cNvPr>
          <p:cNvSpPr txBox="1"/>
          <p:nvPr/>
        </p:nvSpPr>
        <p:spPr>
          <a:xfrm>
            <a:off x="543641" y="27060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835" y="3823099"/>
            <a:ext cx="7569200" cy="269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84900" y="4089400"/>
            <a:ext cx="906463" cy="2425649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1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(изменения в форму справки)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643" y="1723880"/>
            <a:ext cx="7796713" cy="310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491AA52-3A72-466B-96E7-CEFA12881D68}"/>
              </a:ext>
            </a:extLst>
          </p:cNvPr>
          <p:cNvSpPr/>
          <p:nvPr/>
        </p:nvSpPr>
        <p:spPr>
          <a:xfrm>
            <a:off x="451669" y="5252597"/>
            <a:ext cx="11522617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00B050"/>
                </a:solidFill>
              </a:rPr>
              <a:t>&lt;1&gt; </a:t>
            </a:r>
            <a:r>
              <a:rPr lang="ru-RU" sz="1400" dirty="0">
                <a:solidFill>
                  <a:srgbClr val="00B050"/>
                </a:solidFill>
              </a:rPr>
              <a:t>Указывается  уникальное  условное  обозначение,  идентифицирующее утилитарное цифровое право</a:t>
            </a:r>
            <a:endParaRPr lang="en-US" sz="1400" dirty="0">
              <a:solidFill>
                <a:srgbClr val="00B050"/>
              </a:solidFill>
            </a:endParaRPr>
          </a:p>
          <a:p>
            <a:endParaRPr lang="en-US" sz="1400" dirty="0">
              <a:solidFill>
                <a:srgbClr val="00B050"/>
              </a:solidFill>
            </a:endParaRPr>
          </a:p>
          <a:p>
            <a:r>
              <a:rPr lang="en-US" sz="1400" dirty="0">
                <a:solidFill>
                  <a:srgbClr val="00B050"/>
                </a:solidFill>
              </a:rPr>
              <a:t>&lt;2&gt; </a:t>
            </a:r>
            <a:r>
              <a:rPr lang="ru-RU" sz="1400" dirty="0">
                <a:solidFill>
                  <a:srgbClr val="00B050"/>
                </a:solidFill>
              </a:rPr>
              <a:t>Указываются  наименование  оператора инвестиционной платформы, его идентификационный   номер   налогоплательщика  и  основной  государственный регистрационный номер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1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462320" y="791422"/>
            <a:ext cx="11267359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11186038" cy="3293209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rgbClr val="00B050"/>
                </a:solidFill>
              </a:rPr>
              <a:t>совокупность электронных данных (цифрового кода или обозначения), содержащихся в информационной системе, которые предлагаются и (или) могут быть приняты </a:t>
            </a:r>
            <a:endParaRPr lang="en-US" dirty="0">
              <a:solidFill>
                <a:srgbClr val="00B050"/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B050"/>
                </a:solidFill>
              </a:rPr>
              <a:t>в качестве средства платежа, не являющегося </a:t>
            </a: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rgbClr val="00B050"/>
                </a:solidFill>
              </a:rPr>
              <a:t>денежной единицей Российской Федерации, </a:t>
            </a:r>
            <a:endParaRPr lang="en-US" dirty="0">
              <a:solidFill>
                <a:srgbClr val="00B050"/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rgbClr val="00B050"/>
                </a:solidFill>
              </a:rPr>
              <a:t>денежной единицей иностранного государства и (или) </a:t>
            </a:r>
            <a:endParaRPr lang="en-US" dirty="0">
              <a:solidFill>
                <a:srgbClr val="00B050"/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rgbClr val="00B050"/>
                </a:solidFill>
              </a:rPr>
              <a:t>международной денежной или расчетной единицей, </a:t>
            </a:r>
            <a:endParaRPr lang="en-US" dirty="0">
              <a:solidFill>
                <a:srgbClr val="00B050"/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B050"/>
                </a:solidFill>
              </a:rPr>
              <a:t>и (или) в качестве инвестиций </a:t>
            </a:r>
            <a:endParaRPr lang="en-US" dirty="0">
              <a:solidFill>
                <a:srgbClr val="00B050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rgbClr val="00B050"/>
                </a:solidFill>
              </a:rPr>
              <a:t>и в отношении которых отсутствует лицо, обязанное перед каждым обладателем таких электронных данных, </a:t>
            </a:r>
            <a:r>
              <a:rPr lang="ru-RU" sz="1800" dirty="0">
                <a:solidFill>
                  <a:srgbClr val="00B050"/>
                </a:solidFill>
              </a:rPr>
              <a:t>за исключением оператора и (или) узлов информационной системы, обязанных только обеспечивать соответствие порядка выпуска этих электронных данных и осуществления в их отношении действий по внесению (изменению) записей в такую информационную систему ее правилам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Цифровая валюта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(изменения в форму справки)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41" y="1811655"/>
            <a:ext cx="1102304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5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Пятиугольник 33"/>
          <p:cNvSpPr/>
          <p:nvPr/>
        </p:nvSpPr>
        <p:spPr>
          <a:xfrm>
            <a:off x="273980" y="3566906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Счета в кредитных организациях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50D29CE-940C-46B1-AA99-D1B170B14F1D}"/>
              </a:ext>
            </a:extLst>
          </p:cNvPr>
          <p:cNvSpPr/>
          <p:nvPr/>
        </p:nvSpPr>
        <p:spPr>
          <a:xfrm>
            <a:off x="3050641" y="3566906"/>
            <a:ext cx="8734963" cy="896619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Кредитная организация</a:t>
            </a:r>
          </a:p>
          <a:p>
            <a:r>
              <a:rPr lang="ru-RU" dirty="0">
                <a:solidFill>
                  <a:srgbClr val="00B050"/>
                </a:solidFill>
              </a:rPr>
              <a:t>Банк России</a:t>
            </a:r>
          </a:p>
          <a:p>
            <a:r>
              <a:rPr lang="ru-RU" dirty="0">
                <a:solidFill>
                  <a:srgbClr val="00B050"/>
                </a:solidFill>
              </a:rPr>
              <a:t>ФНС России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AE31F8E-3031-4F00-9FF5-A30A58CD5261}"/>
              </a:ext>
            </a:extLst>
          </p:cNvPr>
          <p:cNvSpPr/>
          <p:nvPr/>
        </p:nvSpPr>
        <p:spPr>
          <a:xfrm>
            <a:off x="273980" y="2650530"/>
            <a:ext cx="11511623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6336ADE-BFCA-40A8-9783-712CFFEE5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878" y="1348414"/>
            <a:ext cx="7743825" cy="1143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FE025F9C-F414-4FD1-BC66-97932E672D88}"/>
              </a:ext>
            </a:extLst>
          </p:cNvPr>
          <p:cNvSpPr/>
          <p:nvPr/>
        </p:nvSpPr>
        <p:spPr>
          <a:xfrm>
            <a:off x="3050641" y="4622641"/>
            <a:ext cx="6948000" cy="76398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dirty="0">
                <a:solidFill>
                  <a:srgbClr val="00B050"/>
                </a:solidFill>
              </a:rPr>
              <a:t>Счета по вкладу, в том числе по вкладам с наименованием «Классический», «Выгодный», «Комфортный» и др., как правило, являются счетами по вкладу (депозиту) и подлежат отражению в данном разделе как «Депозитный»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5DED221-2220-439E-9685-9D4349AD24E9}"/>
              </a:ext>
            </a:extLst>
          </p:cNvPr>
          <p:cNvSpPr/>
          <p:nvPr/>
        </p:nvSpPr>
        <p:spPr>
          <a:xfrm>
            <a:off x="273980" y="5509585"/>
            <a:ext cx="11511623" cy="99281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Банком России издано Указание от 27 мая 2021 г. № 5798-У,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3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5DED221-2220-439E-9685-9D4349AD24E9}"/>
              </a:ext>
            </a:extLst>
          </p:cNvPr>
          <p:cNvSpPr/>
          <p:nvPr/>
        </p:nvSpPr>
        <p:spPr>
          <a:xfrm>
            <a:off x="340185" y="1783290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0B050"/>
                </a:solidFill>
              </a:rPr>
              <a:t>Положение о том, что рекомендуем руководствоваться Указанием Банка России № 5798-У, является рекомендацией и не требует обязательного обращения декларанта за получением соответствующих сведений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1C796911-D9C6-43F0-A1CB-F611A12732FB}"/>
              </a:ext>
            </a:extLst>
          </p:cNvPr>
          <p:cNvSpPr/>
          <p:nvPr/>
        </p:nvSpPr>
        <p:spPr>
          <a:xfrm>
            <a:off x="340185" y="2566761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0B050"/>
                </a:solidFill>
              </a:rPr>
              <a:t>Формой справки не предусмотрено предоставление в обязательном порядке договора об открытии счета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D48F76F-0E5C-4013-9ADC-B2CE986606EB}"/>
              </a:ext>
            </a:extLst>
          </p:cNvPr>
          <p:cNvSpPr/>
          <p:nvPr/>
        </p:nvSpPr>
        <p:spPr>
          <a:xfrm>
            <a:off x="340185" y="4190513"/>
            <a:ext cx="11448000" cy="99281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0B050"/>
                </a:solidFill>
              </a:rPr>
              <a:t>В выдаваемых в рамках Указания Банка России № </a:t>
            </a:r>
            <a:r>
              <a:rPr lang="ru-RU" sz="1800" dirty="0" smtClean="0">
                <a:solidFill>
                  <a:srgbClr val="00B050"/>
                </a:solidFill>
              </a:rPr>
              <a:t>5798-У </a:t>
            </a:r>
            <a:r>
              <a:rPr lang="ru-RU" sz="1800" dirty="0">
                <a:solidFill>
                  <a:srgbClr val="00B050"/>
                </a:solidFill>
              </a:rPr>
              <a:t>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ED52771A-906F-4EFF-8B3A-3340F7DECF8C}"/>
              </a:ext>
            </a:extLst>
          </p:cNvPr>
          <p:cNvSpPr/>
          <p:nvPr/>
        </p:nvSpPr>
        <p:spPr>
          <a:xfrm>
            <a:off x="340185" y="3062232"/>
            <a:ext cx="11448000" cy="99281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0B050"/>
                </a:solidFill>
              </a:rPr>
              <a:t>Получение сведений от кредитной организации в рамках Указания Банка России № 5798-У с использованием средств дистанционного обслуживания клиента предусмотрено данным Указанием, а не Методическими рекомендациями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30B0539A-E2A4-4C87-87B8-0855A02E379F}"/>
              </a:ext>
            </a:extLst>
          </p:cNvPr>
          <p:cNvSpPr/>
          <p:nvPr/>
        </p:nvSpPr>
        <p:spPr>
          <a:xfrm>
            <a:off x="340185" y="531879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0B050"/>
                </a:solidFill>
              </a:rPr>
              <a:t>В случае наличия жалоб / проблем целесообразно письменно обращаться в Банк России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92D050"/>
                </a:solidFill>
              </a:rPr>
              <a:pPr/>
              <a:t>4</a:t>
            </a:fld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1543" y="84960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Методическое обеспечение представления сведений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1476191" y="1595671"/>
            <a:ext cx="4812631" cy="1770038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</a:t>
            </a:r>
            <a:r>
              <a:rPr lang="ru-RU" sz="1200" b="1" dirty="0" smtClean="0"/>
              <a:t>2024 </a:t>
            </a:r>
            <a:r>
              <a:rPr lang="ru-RU" sz="1200" b="1" dirty="0"/>
              <a:t>году </a:t>
            </a:r>
            <a:br>
              <a:rPr lang="ru-RU" sz="1200" b="1" dirty="0"/>
            </a:br>
            <a:r>
              <a:rPr lang="ru-RU" sz="1200" b="1" dirty="0"/>
              <a:t>(за отчетный </a:t>
            </a:r>
            <a:r>
              <a:rPr lang="ru-RU" sz="1200" b="1" dirty="0" smtClean="0"/>
              <a:t>2023 </a:t>
            </a:r>
            <a:r>
              <a:rPr lang="ru-RU" sz="1200" b="1" dirty="0"/>
              <a:t>год)</a:t>
            </a:r>
            <a:endParaRPr lang="ru-RU" sz="1200" dirty="0"/>
          </a:p>
        </p:txBody>
      </p:sp>
      <p:sp>
        <p:nvSpPr>
          <p:cNvPr id="25" name="Шестиугольник 24"/>
          <p:cNvSpPr/>
          <p:nvPr/>
        </p:nvSpPr>
        <p:spPr>
          <a:xfrm>
            <a:off x="5933654" y="3083216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проведению анализа сведений о доходах, расходах, об имуществе и обязательствах имущественного характера</a:t>
            </a:r>
            <a:endParaRPr lang="ru-RU" sz="1200" dirty="0"/>
          </a:p>
        </p:txBody>
      </p:sp>
      <p:sp>
        <p:nvSpPr>
          <p:cNvPr id="22" name="Шестиугольник 21"/>
          <p:cNvSpPr/>
          <p:nvPr/>
        </p:nvSpPr>
        <p:spPr>
          <a:xfrm>
            <a:off x="1475622" y="4570801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Обзор практики привлечения </a:t>
            </a:r>
            <a:br>
              <a:rPr lang="ru-RU" sz="1800" b="1" dirty="0"/>
            </a:br>
            <a:r>
              <a:rPr lang="ru-RU" sz="1800" b="1" dirty="0"/>
              <a:t>к ответственности</a:t>
            </a:r>
            <a:r>
              <a:rPr lang="ru-RU" sz="1400" b="1" dirty="0"/>
              <a:t> </a:t>
            </a:r>
          </a:p>
          <a:p>
            <a:pPr algn="ctr"/>
            <a:r>
              <a:rPr lang="ru-RU" sz="1200" b="1" dirty="0"/>
              <a:t>государственных (муниципальных) служащих за несоблюдение ограничений и запретов, требований о предотвращении или об урегулировании конфликта интересов и неисполнение обязанностей, установленных в целях противодействия коррупции</a:t>
            </a:r>
            <a:endParaRPr lang="ru-RU" sz="1000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9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6CF9553D-8AE2-4F8E-BDCB-432D3CAB9582}"/>
              </a:ext>
            </a:extLst>
          </p:cNvPr>
          <p:cNvSpPr/>
          <p:nvPr/>
        </p:nvSpPr>
        <p:spPr>
          <a:xfrm>
            <a:off x="375169" y="2899105"/>
            <a:ext cx="11448000" cy="104622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0B050"/>
                </a:solidFill>
              </a:rPr>
              <a:t>Графа "Сумма поступивших на счет денежных средств" заполняется только в случае, если общая сумма денежных поступлений на </a:t>
            </a:r>
            <a:r>
              <a:rPr lang="ru-RU" sz="1800" dirty="0" smtClean="0">
                <a:solidFill>
                  <a:srgbClr val="00B050"/>
                </a:solidFill>
              </a:rPr>
              <a:t>счета </a:t>
            </a:r>
            <a:r>
              <a:rPr lang="ru-RU" sz="1800" dirty="0">
                <a:solidFill>
                  <a:srgbClr val="00B050"/>
                </a:solidFill>
              </a:rPr>
              <a:t>за отчетный период превышает общий доход служащего (работника) и его супруги (супруга) </a:t>
            </a:r>
            <a:r>
              <a:rPr lang="ru-RU" sz="1800" dirty="0" smtClean="0">
                <a:solidFill>
                  <a:srgbClr val="00B050"/>
                </a:solidFill>
              </a:rPr>
              <a:t>и несовершеннолетних детей за </a:t>
            </a:r>
            <a:r>
              <a:rPr lang="ru-RU" sz="1800" dirty="0">
                <a:solidFill>
                  <a:srgbClr val="00B050"/>
                </a:solidFill>
              </a:rPr>
              <a:t>отчетный период и два предшествующих ему </a:t>
            </a:r>
            <a:r>
              <a:rPr lang="ru-RU" sz="1800" dirty="0" smtClean="0">
                <a:solidFill>
                  <a:srgbClr val="00B050"/>
                </a:solidFill>
              </a:rPr>
              <a:t>года (2023, 2022, 2021). Выписка о движении средств по счетам не представляется</a:t>
            </a:r>
            <a:endParaRPr lang="ru-RU" sz="1800" dirty="0">
              <a:solidFill>
                <a:srgbClr val="00B05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0542375-223E-4BF3-8BE3-4304F83D9F42}"/>
              </a:ext>
            </a:extLst>
          </p:cNvPr>
          <p:cNvSpPr/>
          <p:nvPr/>
        </p:nvSpPr>
        <p:spPr>
          <a:xfrm>
            <a:off x="375169" y="4096421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0B050"/>
                </a:solidFill>
              </a:rPr>
              <a:t>Отражению подлежат счета в банках и иных кредитных организациях, а не карты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8B60F8D6-EDE9-4A1E-8EC7-AAFC870AFAD0}"/>
              </a:ext>
            </a:extLst>
          </p:cNvPr>
          <p:cNvSpPr/>
          <p:nvPr/>
        </p:nvSpPr>
        <p:spPr>
          <a:xfrm>
            <a:off x="371999" y="4658097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0B050"/>
                </a:solidFill>
              </a:rPr>
              <a:t>Номинальный счет подлежит отражению, а ссудный счет и счет брокера нет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2EADD262-0972-4328-BB91-2CC07D4D6B0F}"/>
              </a:ext>
            </a:extLst>
          </p:cNvPr>
          <p:cNvSpPr/>
          <p:nvPr/>
        </p:nvSpPr>
        <p:spPr>
          <a:xfrm>
            <a:off x="371999" y="2013441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0B050"/>
                </a:solidFill>
              </a:rPr>
              <a:t>Если при получении информации от кредитной организации выявились «новые» счета, то служащий (работник) может приложить пояснения к справке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2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5. Сведения о ценных бумагах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E5D9DF2-20F1-4315-988D-F7A6D5E969BA}"/>
              </a:ext>
            </a:extLst>
          </p:cNvPr>
          <p:cNvSpPr/>
          <p:nvPr/>
        </p:nvSpPr>
        <p:spPr>
          <a:xfrm>
            <a:off x="340188" y="1580891"/>
            <a:ext cx="11511623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6273D23-6A72-4206-813F-E0C5A442543A}"/>
              </a:ext>
            </a:extLst>
          </p:cNvPr>
          <p:cNvSpPr/>
          <p:nvPr/>
        </p:nvSpPr>
        <p:spPr>
          <a:xfrm>
            <a:off x="332286" y="2436190"/>
            <a:ext cx="11511623" cy="54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Ценные бумаги, переданные в доверительное управление, также подлежат отражению</a:t>
            </a:r>
          </a:p>
        </p:txBody>
      </p:sp>
      <p:sp>
        <p:nvSpPr>
          <p:cNvPr id="8" name="Пятиугольник 33">
            <a:extLst>
              <a:ext uri="{FF2B5EF4-FFF2-40B4-BE49-F238E27FC236}">
                <a16:creationId xmlns="" xmlns:a16="http://schemas.microsoft.com/office/drawing/2014/main" id="{83107AA3-A5CC-4511-9D98-052ADD488188}"/>
              </a:ext>
            </a:extLst>
          </p:cNvPr>
          <p:cNvSpPr/>
          <p:nvPr/>
        </p:nvSpPr>
        <p:spPr>
          <a:xfrm>
            <a:off x="340188" y="3177647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Ценные бумаги и участие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EB0B3EA-5022-4A7F-807C-B7652C4B5683}"/>
              </a:ext>
            </a:extLst>
          </p:cNvPr>
          <p:cNvSpPr/>
          <p:nvPr/>
        </p:nvSpPr>
        <p:spPr>
          <a:xfrm>
            <a:off x="3116849" y="3177647"/>
            <a:ext cx="8734963" cy="896619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ЕГРЮЛ</a:t>
            </a:r>
          </a:p>
          <a:p>
            <a:r>
              <a:rPr lang="ru-RU" dirty="0">
                <a:solidFill>
                  <a:srgbClr val="00B050"/>
                </a:solidFill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4116D40A-3C62-43EC-9946-6A267A84A7AF}"/>
              </a:ext>
            </a:extLst>
          </p:cNvPr>
          <p:cNvSpPr/>
          <p:nvPr/>
        </p:nvSpPr>
        <p:spPr>
          <a:xfrm>
            <a:off x="340188" y="4300150"/>
            <a:ext cx="11511623" cy="68543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Императивного запрета на приобретения служащим (работником) ценных бумаг нет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AD303643-8C73-49FA-AC9A-4871CFD0893E}"/>
              </a:ext>
            </a:extLst>
          </p:cNvPr>
          <p:cNvSpPr/>
          <p:nvPr/>
        </p:nvSpPr>
        <p:spPr>
          <a:xfrm>
            <a:off x="3108947" y="5104274"/>
            <a:ext cx="8734962" cy="37767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dirty="0">
                <a:solidFill>
                  <a:srgbClr val="00B050"/>
                </a:solidFill>
              </a:rPr>
              <a:t>отсутствие конфликта интересов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8D1561CE-CDF0-45E7-85EF-E3C71337DA47}"/>
              </a:ext>
            </a:extLst>
          </p:cNvPr>
          <p:cNvSpPr/>
          <p:nvPr/>
        </p:nvSpPr>
        <p:spPr>
          <a:xfrm>
            <a:off x="3116849" y="5592962"/>
            <a:ext cx="8734962" cy="37767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dirty="0">
                <a:solidFill>
                  <a:srgbClr val="00B050"/>
                </a:solidFill>
              </a:rPr>
              <a:t>отсутствие факта управления организацией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CFCCECB3-467C-4683-81D9-BDD59CFAF885}"/>
              </a:ext>
            </a:extLst>
          </p:cNvPr>
          <p:cNvSpPr/>
          <p:nvPr/>
        </p:nvSpPr>
        <p:spPr>
          <a:xfrm>
            <a:off x="3116849" y="6089329"/>
            <a:ext cx="8734962" cy="61627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dirty="0">
                <a:solidFill>
                  <a:srgbClr val="00B050"/>
                </a:solidFill>
              </a:rPr>
              <a:t>учет (при необходимости) запрета на иностранные финансовые инструменты: особое внимание на ПИФы и их состав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89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5. Сведения о ценных бумагах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7675720-738A-409D-96DD-88B15C04276F}"/>
              </a:ext>
            </a:extLst>
          </p:cNvPr>
          <p:cNvSpPr txBox="1"/>
          <p:nvPr/>
        </p:nvSpPr>
        <p:spPr>
          <a:xfrm>
            <a:off x="551542" y="334114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5.2. Иные ценные бумаги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F03D24D-7D45-4124-8874-D698A58CB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61" y="3897994"/>
            <a:ext cx="7839075" cy="10287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3C3C6EA-1696-4D0A-B7BD-35C911C0BC28}"/>
              </a:ext>
            </a:extLst>
          </p:cNvPr>
          <p:cNvSpPr/>
          <p:nvPr/>
        </p:nvSpPr>
        <p:spPr>
          <a:xfrm>
            <a:off x="451672" y="5150737"/>
            <a:ext cx="11511623" cy="106708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</a:t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не имеют номинальной стоимости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563A0EA-D2EC-40EF-85A9-2A449A6CEEA7}"/>
              </a:ext>
            </a:extLst>
          </p:cNvPr>
          <p:cNvSpPr txBox="1"/>
          <p:nvPr/>
        </p:nvSpPr>
        <p:spPr>
          <a:xfrm>
            <a:off x="551542" y="147711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Подраздел 5.1. Акции и иное участие в коммерческих организациях и фондах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F50287E-C4A4-40CC-A225-15D07FEEB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085" y="2125076"/>
            <a:ext cx="7743825" cy="12001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5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5. Сведения о ценных бумагах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4E6FE588-807A-4F59-83AC-35F5A9B5BD93}"/>
              </a:ext>
            </a:extLst>
          </p:cNvPr>
          <p:cNvSpPr/>
          <p:nvPr/>
        </p:nvSpPr>
        <p:spPr>
          <a:xfrm>
            <a:off x="364098" y="1482656"/>
            <a:ext cx="11448000" cy="1818897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В графе "Основание участия" указывается основание приобретения доли участия (учредительный договор, приватизация, покупка, мена, дарение, наследование и другие), а также реквизиты (дата, номер) соответствующего договора или акта, а не наименование и реквизиты договора, в рамках которого акции были зачислены на счет клиента – служащего (работника) (наименование и реквизиты договора на брокерское обслуживание и (или) депозитарного договора, и т.п.).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Целесообразно пользоваться Указанием Банка России от 27.05.2021 № 5798-У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2AAC0D22-0231-458F-B1AE-0A149C9747E0}"/>
              </a:ext>
            </a:extLst>
          </p:cNvPr>
          <p:cNvSpPr/>
          <p:nvPr/>
        </p:nvSpPr>
        <p:spPr>
          <a:xfrm>
            <a:off x="364098" y="3400664"/>
            <a:ext cx="11448000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Отражению подлежат ценные бумаги, находящиеся в собственности, в т.ч. приобретенные с помощью брокера или управляющей компании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DEF2350E-5FE8-4E79-BA4A-A3AD83FBA37B}"/>
              </a:ext>
            </a:extLst>
          </p:cNvPr>
          <p:cNvSpPr/>
          <p:nvPr/>
        </p:nvSpPr>
        <p:spPr>
          <a:xfrm>
            <a:off x="364098" y="4191753"/>
            <a:ext cx="11448000" cy="2483368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Необходимо учитывать, что самостоятельные юридические лица, входящие в т.н. "группу компаний", могут не обладать единой базой данных и в этой связи потребуется обращаться в несколько применимых юридических лиц. 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Также при отсутствии информации в отношении отдельных граф организация в соответствии с Указанием Банка России № 5798-У проставляет прочерк. При этом данное обстоятельство не свидетельствует об отсутствии указанной информации в целом, а исключительно характеризует тот факт, что организация, в которую обратились, данной информацией не располагает и в этой связи необходимо обратиться в другую организацию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4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6. Сведения об обязательствах имущественного характера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0D63366-9AB5-41D8-8CFA-7F790B6EC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084" y="3307743"/>
            <a:ext cx="7743825" cy="695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635D95C-D271-4234-B0B3-CF973DFB912F}"/>
              </a:ext>
            </a:extLst>
          </p:cNvPr>
          <p:cNvSpPr/>
          <p:nvPr/>
        </p:nvSpPr>
        <p:spPr>
          <a:xfrm>
            <a:off x="451672" y="4444875"/>
            <a:ext cx="11511623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Квартира по регистрации обязательно указывается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0CF0B0A-09F1-459A-B256-C895E78A217C}"/>
              </a:ext>
            </a:extLst>
          </p:cNvPr>
          <p:cNvSpPr/>
          <p:nvPr/>
        </p:nvSpPr>
        <p:spPr>
          <a:xfrm>
            <a:off x="451669" y="5023479"/>
            <a:ext cx="11511623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Фактическое пользование указывается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451671" y="2390748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)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AD2CA80-564C-40B6-AA09-140285BAB643}"/>
              </a:ext>
            </a:extLst>
          </p:cNvPr>
          <p:cNvSpPr/>
          <p:nvPr/>
        </p:nvSpPr>
        <p:spPr>
          <a:xfrm>
            <a:off x="451670" y="5602083"/>
            <a:ext cx="11511623" cy="9870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Не подлежат указанию земельные участки, расположенные под многоквартирными домами, а также под надземными или подземными гаражными комплексами, в том числе многоэтажными (аналогично в отношении кооперативов). Аналогично в отношении иного общего имущества (лестницы, котельные и проч.)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3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9255F800-D19B-40D2-8AEB-D231B66D19DF}"/>
              </a:ext>
            </a:extLst>
          </p:cNvPr>
          <p:cNvSpPr/>
          <p:nvPr/>
        </p:nvSpPr>
        <p:spPr>
          <a:xfrm>
            <a:off x="371998" y="4733770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Если факт пользования отсутствует, то объект в пользовании не указывается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996E2AA-E92B-4D7C-B533-FECE705DF642}"/>
              </a:ext>
            </a:extLst>
          </p:cNvPr>
          <p:cNvSpPr/>
          <p:nvPr/>
        </p:nvSpPr>
        <p:spPr>
          <a:xfrm>
            <a:off x="372000" y="5297981"/>
            <a:ext cx="11448000" cy="122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Если имеется факт пользования, то объект обязательно подлежит отражению в подразделе 3.1 или 6.1 </a:t>
            </a:r>
            <a:br>
              <a:rPr lang="ru-RU" dirty="0">
                <a:solidFill>
                  <a:srgbClr val="00B050"/>
                </a:solidFill>
                <a:cs typeface="Times New Roman" pitchFamily="18" charset="0"/>
              </a:rPr>
            </a:b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(в зависимости от наличия права собственности)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При этом право собственности иного лица (например, супруги (супруга)) не является квалифицирующим признаком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CE5D958E-DD04-4D92-9847-FBBE5ABDA311}"/>
              </a:ext>
            </a:extLst>
          </p:cNvPr>
          <p:cNvSpPr/>
          <p:nvPr/>
        </p:nvSpPr>
        <p:spPr>
          <a:xfrm>
            <a:off x="371998" y="2167157"/>
            <a:ext cx="11448000" cy="9341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В случае, если объект недвижимого имущества находится в долевой собственности у служащего (работника) и лица, в отношении которого справка не представляется, в зависимости от наличия фактов пользования такая доля подлежит отражению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2007168E-4FB3-48F0-8566-8D180419FBE4}"/>
              </a:ext>
            </a:extLst>
          </p:cNvPr>
          <p:cNvSpPr/>
          <p:nvPr/>
        </p:nvSpPr>
        <p:spPr>
          <a:xfrm>
            <a:off x="371998" y="3305560"/>
            <a:ext cx="11448000" cy="122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Подлежит отражению имущество, используемое для бытовых нужд, но не зарегистрированное в установленном порядке органами Росреестра, а также об объектах незавершенного строительства;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Пользование может быть «фактическим», а площадь может указываться с учетом применимых обстоятельств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4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451670" y="1817147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0B050"/>
                </a:solidFill>
                <a:cs typeface="Times New Roman" pitchFamily="18" charset="0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91F6AD5-5204-45BC-867C-CFB2CBDE7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473" y="2605084"/>
            <a:ext cx="7715250" cy="1181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3D6E2C78-E1D1-46F3-B8D0-91EF688504EE}"/>
              </a:ext>
            </a:extLst>
          </p:cNvPr>
          <p:cNvSpPr/>
          <p:nvPr/>
        </p:nvSpPr>
        <p:spPr>
          <a:xfrm>
            <a:off x="1047108" y="4479810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rgbClr val="00B050"/>
                </a:solidFill>
                <a:latin typeface="+mn-lt"/>
              </a:rPr>
              <a:t>участие в долевом строительстве объекта недвижимости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9D1B47D4-F903-4855-A829-F3B8C6701C76}"/>
              </a:ext>
            </a:extLst>
          </p:cNvPr>
          <p:cNvSpPr/>
          <p:nvPr/>
        </p:nvSpPr>
        <p:spPr>
          <a:xfrm>
            <a:off x="451669" y="3900429"/>
            <a:ext cx="11511623" cy="46513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dirty="0">
                <a:solidFill>
                  <a:srgbClr val="00B050"/>
                </a:solidFill>
                <a:latin typeface="+mn-lt"/>
                <a:cs typeface="Times New Roman" pitchFamily="18" charset="0"/>
              </a:rPr>
              <a:t>Отдельные виды срочных обязательств финансового характера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88F04579-3348-4161-AE8D-B67079C057C3}"/>
              </a:ext>
            </a:extLst>
          </p:cNvPr>
          <p:cNvSpPr/>
          <p:nvPr/>
        </p:nvSpPr>
        <p:spPr>
          <a:xfrm>
            <a:off x="1047108" y="5040904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rgbClr val="00B050"/>
                </a:solidFill>
                <a:latin typeface="+mn-lt"/>
              </a:rPr>
              <a:t>обязательства по ипотеке в случае разделения суммы кредита между супругами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F8C1572F-6BD4-4E07-8A6D-4EC3DB700EF6}"/>
              </a:ext>
            </a:extLst>
          </p:cNvPr>
          <p:cNvSpPr/>
          <p:nvPr/>
        </p:nvSpPr>
        <p:spPr>
          <a:xfrm>
            <a:off x="1047108" y="5601998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rgbClr val="00B050"/>
                </a:solidFill>
                <a:latin typeface="+mn-lt"/>
              </a:rPr>
              <a:t>обязательства по отдельным договорам страхования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C430AC6A-5F5C-42BD-8F8C-1CA6B93E805E}"/>
              </a:ext>
            </a:extLst>
          </p:cNvPr>
          <p:cNvSpPr/>
          <p:nvPr/>
        </p:nvSpPr>
        <p:spPr>
          <a:xfrm>
            <a:off x="1047107" y="6163092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rgbClr val="00B050"/>
                </a:solidFill>
                <a:latin typeface="+mn-lt"/>
              </a:rPr>
              <a:t>обязательства по договорам брокерского обслуживания, ДУ и ИИС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3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395CF82E-2F86-4D5F-BE7B-C14BCCBA3E85}"/>
              </a:ext>
            </a:extLst>
          </p:cNvPr>
          <p:cNvSpPr/>
          <p:nvPr/>
        </p:nvSpPr>
        <p:spPr>
          <a:xfrm>
            <a:off x="371999" y="3660577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rgbClr val="00B050"/>
                </a:solidFill>
                <a:latin typeface="+mn-lt"/>
              </a:rPr>
              <a:t>Обязательства по договорам ИИС отражаются в случае, если размер «свободных» денежных средств на ИИС равен или превышает 500 тыс. руб.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CE668741-8E2E-422A-895C-519B07C1F0E5}"/>
              </a:ext>
            </a:extLst>
          </p:cNvPr>
          <p:cNvSpPr/>
          <p:nvPr/>
        </p:nvSpPr>
        <p:spPr>
          <a:xfrm>
            <a:off x="371999" y="622079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rgbClr val="00B050"/>
                </a:solidFill>
                <a:latin typeface="+mn-lt"/>
              </a:rPr>
              <a:t>Договор финансовой аренды (лизинг) отражается в </a:t>
            </a:r>
            <a:r>
              <a:rPr lang="ru-RU" dirty="0" smtClean="0">
                <a:solidFill>
                  <a:srgbClr val="00B050"/>
                </a:solidFill>
                <a:latin typeface="+mn-lt"/>
              </a:rPr>
              <a:t>справке</a:t>
            </a:r>
            <a:endParaRPr lang="ru-RU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3DDCDC7A-0648-4B18-8929-2ECF385554F0}"/>
              </a:ext>
            </a:extLst>
          </p:cNvPr>
          <p:cNvSpPr/>
          <p:nvPr/>
        </p:nvSpPr>
        <p:spPr>
          <a:xfrm>
            <a:off x="364098" y="2879171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rgbClr val="00B050"/>
                </a:solidFill>
                <a:latin typeface="+mn-lt"/>
              </a:rPr>
              <a:t>По общему правилу, есл</a:t>
            </a:r>
            <a:r>
              <a:rPr lang="ru-RU" dirty="0">
                <a:solidFill>
                  <a:srgbClr val="00B050"/>
                </a:solidFill>
              </a:rPr>
              <a:t>и денежные средства на счет </a:t>
            </a:r>
            <a:r>
              <a:rPr lang="ru-RU" dirty="0" err="1">
                <a:solidFill>
                  <a:srgbClr val="00B050"/>
                </a:solidFill>
              </a:rPr>
              <a:t>эксроу</a:t>
            </a:r>
            <a:r>
              <a:rPr lang="ru-RU" dirty="0">
                <a:solidFill>
                  <a:srgbClr val="00B050"/>
                </a:solidFill>
              </a:rPr>
              <a:t> не зачислены, то застройщик еще ничего не должен (надо смотреть договор)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A03B174D-C09D-4580-81A8-8378D5D0E5D6}"/>
              </a:ext>
            </a:extLst>
          </p:cNvPr>
          <p:cNvSpPr/>
          <p:nvPr/>
        </p:nvSpPr>
        <p:spPr>
          <a:xfrm>
            <a:off x="371999" y="4441983"/>
            <a:ext cx="11448000" cy="79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rgbClr val="00B050"/>
                </a:solidFill>
                <a:latin typeface="+mn-lt"/>
              </a:rPr>
              <a:t>Обязательства по договорам страхования  в рамках ипотеки или страхования в путешествиях, как правило, не указывается; Порядок отражения информации по отдельным договорам страхования прописан </a:t>
            </a:r>
            <a:br>
              <a:rPr lang="ru-RU" dirty="0">
                <a:solidFill>
                  <a:srgbClr val="00B050"/>
                </a:solidFill>
                <a:latin typeface="+mn-lt"/>
              </a:rPr>
            </a:br>
            <a:r>
              <a:rPr lang="ru-RU" dirty="0">
                <a:solidFill>
                  <a:srgbClr val="00B050"/>
                </a:solidFill>
                <a:latin typeface="+mn-lt"/>
              </a:rPr>
              <a:t>в </a:t>
            </a:r>
            <a:r>
              <a:rPr lang="ru-RU" dirty="0" smtClean="0">
                <a:solidFill>
                  <a:srgbClr val="00B050"/>
                </a:solidFill>
                <a:latin typeface="+mn-lt"/>
              </a:rPr>
              <a:t>Методических рекомендациях </a:t>
            </a:r>
            <a:endParaRPr lang="ru-RU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78AE951A-B79E-42B4-8D6D-B226980D0771}"/>
              </a:ext>
            </a:extLst>
          </p:cNvPr>
          <p:cNvSpPr/>
          <p:nvPr/>
        </p:nvSpPr>
        <p:spPr>
          <a:xfrm>
            <a:off x="371999" y="5439389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rgbClr val="00B050"/>
                </a:solidFill>
                <a:latin typeface="+mn-lt"/>
              </a:rPr>
              <a:t>В качестве обязательства финансового характера указываются сведения о заключении договора долевого участия с застройщиком в случаях, когда договор в Росреестре зарегистрирован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A72476E3-FABF-404B-9A9D-B41ACCFA50D8}"/>
              </a:ext>
            </a:extLst>
          </p:cNvPr>
          <p:cNvSpPr/>
          <p:nvPr/>
        </p:nvSpPr>
        <p:spPr>
          <a:xfrm>
            <a:off x="364098" y="2097765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rgbClr val="00B050"/>
                </a:solidFill>
                <a:latin typeface="+mn-lt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обязательству; если меньше, то не указываем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2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Раздел 7. Сведения о недвижимом имуществе </a:t>
            </a:r>
            <a:r>
              <a:rPr lang="en-US" sz="2400" b="1" dirty="0">
                <a:solidFill>
                  <a:srgbClr val="00B050"/>
                </a:solidFill>
              </a:rPr>
              <a:t>&lt;…&gt;,</a:t>
            </a:r>
            <a:r>
              <a:rPr lang="ru-RU" sz="2400" b="1" dirty="0">
                <a:solidFill>
                  <a:srgbClr val="00B050"/>
                </a:solidFill>
              </a:rPr>
              <a:t> отчужденных в течение отчетного периода в результате безвозмездной сделки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451668" y="1950220"/>
            <a:ext cx="11511623" cy="72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0B050"/>
                </a:solidFill>
                <a:cs typeface="Times New Roman" pitchFamily="18" charset="0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9D1B47D4-F903-4855-A829-F3B8C6701C76}"/>
              </a:ext>
            </a:extLst>
          </p:cNvPr>
          <p:cNvSpPr/>
          <p:nvPr/>
        </p:nvSpPr>
        <p:spPr>
          <a:xfrm>
            <a:off x="451669" y="3792315"/>
            <a:ext cx="11511623" cy="720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dirty="0">
                <a:solidFill>
                  <a:srgbClr val="00B050"/>
                </a:solidFill>
                <a:latin typeface="+mn-lt"/>
                <a:cs typeface="Times New Roman" pitchFamily="18" charset="0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88F04579-3348-4161-AE8D-B67079C057C3}"/>
              </a:ext>
            </a:extLst>
          </p:cNvPr>
          <p:cNvSpPr/>
          <p:nvPr/>
        </p:nvSpPr>
        <p:spPr>
          <a:xfrm>
            <a:off x="451668" y="4626417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договор дарения</a:t>
            </a:r>
            <a:endParaRPr lang="ru-RU" sz="1800" dirty="0">
              <a:solidFill>
                <a:srgbClr val="00B050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F8C1572F-6BD4-4E07-8A6D-4EC3DB700EF6}"/>
              </a:ext>
            </a:extLst>
          </p:cNvPr>
          <p:cNvSpPr/>
          <p:nvPr/>
        </p:nvSpPr>
        <p:spPr>
          <a:xfrm>
            <a:off x="451668" y="5169563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соглашение о разделе имущества</a:t>
            </a:r>
            <a:endParaRPr lang="ru-RU" sz="1800" dirty="0">
              <a:solidFill>
                <a:srgbClr val="00B05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C430AC6A-5F5C-42BD-8F8C-1CA6B93E805E}"/>
              </a:ext>
            </a:extLst>
          </p:cNvPr>
          <p:cNvSpPr/>
          <p:nvPr/>
        </p:nvSpPr>
        <p:spPr>
          <a:xfrm>
            <a:off x="451668" y="5712709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договор (соглашение) об определении долей</a:t>
            </a:r>
            <a:endParaRPr lang="ru-RU" sz="1800" dirty="0">
              <a:solidFill>
                <a:srgbClr val="00B05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DF9186E-A9B1-4A1A-9684-E515EECA3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12" y="2798013"/>
            <a:ext cx="7343775" cy="7429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91A8B4DE-BD70-4EC3-B716-9D319AC850BB}"/>
              </a:ext>
            </a:extLst>
          </p:cNvPr>
          <p:cNvSpPr/>
          <p:nvPr/>
        </p:nvSpPr>
        <p:spPr>
          <a:xfrm>
            <a:off x="451668" y="6255855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брачный договор</a:t>
            </a:r>
            <a:endParaRPr lang="ru-RU" sz="1800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CF973F39-D0BB-4940-A504-EFA1FB829FEF}"/>
              </a:ext>
            </a:extLst>
          </p:cNvPr>
          <p:cNvSpPr/>
          <p:nvPr/>
        </p:nvSpPr>
        <p:spPr>
          <a:xfrm>
            <a:off x="6563291" y="4624939"/>
            <a:ext cx="5400000" cy="72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уничтоженные объекты имущества не подлежат отражению</a:t>
            </a:r>
            <a:endParaRPr lang="ru-RU" sz="1800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470A1445-6EEE-47E0-A1CD-6F3C23B44CE6}"/>
              </a:ext>
            </a:extLst>
          </p:cNvPr>
          <p:cNvSpPr/>
          <p:nvPr/>
        </p:nvSpPr>
        <p:spPr>
          <a:xfrm>
            <a:off x="6563291" y="5449394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договор мены не подлежит отражению</a:t>
            </a:r>
            <a:endParaRPr lang="ru-RU" sz="1800" dirty="0">
              <a:solidFill>
                <a:srgbClr val="00B050"/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96DAD0A5-3C9D-44B3-AD03-9D4ADE370550}"/>
              </a:ext>
            </a:extLst>
          </p:cNvPr>
          <p:cNvCxnSpPr/>
          <p:nvPr/>
        </p:nvCxnSpPr>
        <p:spPr>
          <a:xfrm>
            <a:off x="6195398" y="4624939"/>
            <a:ext cx="0" cy="1908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2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(изменения в форму справки)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B491AA52-3A72-466B-96E7-CEFA12881D68}"/>
              </a:ext>
            </a:extLst>
          </p:cNvPr>
          <p:cNvSpPr/>
          <p:nvPr/>
        </p:nvSpPr>
        <p:spPr>
          <a:xfrm>
            <a:off x="1572031" y="2669054"/>
            <a:ext cx="10060525" cy="1201750"/>
          </a:xfrm>
          <a:prstGeom prst="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</a:rPr>
              <a:t>Указываются основания прекращения права собственности или цифрового права (наименование и реквизиты (дата, номер) соответствующего договора или акта).  Для  цифровых  финансовых  активов, цифровых прав и цифровой валюты также указывается дата их отчуждения.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43641" y="1747193"/>
            <a:ext cx="2083445" cy="638772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Раздел 7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829876" y="2916107"/>
            <a:ext cx="630623" cy="707643"/>
          </a:xfrm>
          <a:prstGeom prst="chevron">
            <a:avLst/>
          </a:prstGeom>
          <a:solidFill>
            <a:srgbClr val="FFFF3F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92D050"/>
                </a:solidFill>
              </a:rPr>
              <a:pPr/>
              <a:t>5</a:t>
            </a:fld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63959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Основные новеллы (1)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23850" y="3076264"/>
            <a:ext cx="544195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Отмечены особенности представления сведений лицами с множеством публичных статусов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23850" y="2095529"/>
            <a:ext cx="5443200" cy="875822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Учтены законодательные возможности субъектов Российской Федерации в части определения порядков представления сведений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3850" y="3757177"/>
            <a:ext cx="544195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Не подлежат отражению  в справке денежные средства, выплаченные </a:t>
            </a:r>
            <a:r>
              <a:rPr lang="ru-RU" b="1" smtClean="0">
                <a:solidFill>
                  <a:srgbClr val="00B050"/>
                </a:solidFill>
              </a:rPr>
              <a:t>при закрытии вклада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23850" y="4438090"/>
            <a:ext cx="544195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Подчеркнуты особенности применения </a:t>
            </a:r>
            <a:r>
              <a:rPr lang="ru-RU" b="1" dirty="0" smtClean="0">
                <a:solidFill>
                  <a:srgbClr val="00B050"/>
                </a:solidFill>
              </a:rPr>
              <a:t>Указания Банка России от 27.05.2021 № 5798-У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392060" y="2102503"/>
            <a:ext cx="5443200" cy="8748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Отмечены особенности представления сведений при переводе гражданского служащего в другой орган или на другой вид службы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6392060" y="3080729"/>
            <a:ext cx="544320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Заявления о невозможности </a:t>
            </a:r>
            <a:r>
              <a:rPr lang="ru-RU" b="1" dirty="0" smtClean="0">
                <a:solidFill>
                  <a:srgbClr val="00B050"/>
                </a:solidFill>
              </a:rPr>
              <a:t>представить сведения подаются </a:t>
            </a:r>
            <a:r>
              <a:rPr lang="ru-RU" b="1" dirty="0">
                <a:solidFill>
                  <a:srgbClr val="00B050"/>
                </a:solidFill>
              </a:rPr>
              <a:t>ежегодно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92060" y="3760155"/>
            <a:ext cx="544320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Представление частичных сведений в отношении родственников не требуется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92060" y="4439581"/>
            <a:ext cx="544320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Доход от ценных бумаг как положительный финансовый результат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392060" y="5119005"/>
            <a:ext cx="5443200" cy="8748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Указываются  суммы денежных средств, поступивших на счета, в случае, если сумма превышает  трехлетний </a:t>
            </a:r>
            <a:r>
              <a:rPr lang="ru-RU" b="1" smtClean="0">
                <a:solidFill>
                  <a:srgbClr val="00B050"/>
                </a:solidFill>
              </a:rPr>
              <a:t>семейный доход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3850" y="5119005"/>
            <a:ext cx="5443200" cy="8748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b="1" dirty="0" smtClean="0">
                <a:solidFill>
                  <a:srgbClr val="00B050"/>
                </a:solidFill>
              </a:rPr>
              <a:t>Учтены положения Указа Президента Российской Федерации от 29.12.2022 № 968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6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Федеральный закон от 7 мая 2013 г. № 79-ФЗ </a:t>
            </a:r>
          </a:p>
          <a:p>
            <a:pPr algn="ctr"/>
            <a:r>
              <a:rPr lang="ru-RU" sz="1600" b="1" dirty="0">
                <a:solidFill>
                  <a:srgbClr val="00B050"/>
                </a:solidFill>
              </a:rPr>
              <a:t>"О запрете отдельным категориям лиц открывать и иметь счета (вклады), хранить наличные денежные средства и ценности в иностранных банках, расположенных за пределами территории Российской Федерации, владеть и (или) пользоваться иностранными финансовыми инструментами"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854BBF10-56F9-4182-8AD3-B983CF9B813A}"/>
              </a:ext>
            </a:extLst>
          </p:cNvPr>
          <p:cNvSpPr/>
          <p:nvPr/>
        </p:nvSpPr>
        <p:spPr>
          <a:xfrm>
            <a:off x="364027" y="2007980"/>
            <a:ext cx="11448141" cy="1072922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Цифровые финансовые активы, выпущенные в информационных системах, организованных в соответствии с иностранным правом, и цифровая валюта (</a:t>
            </a:r>
            <a:r>
              <a:rPr lang="ru-RU" u="sng" dirty="0">
                <a:solidFill>
                  <a:srgbClr val="00B050"/>
                </a:solidFill>
                <a:cs typeface="Times New Roman" pitchFamily="18" charset="0"/>
              </a:rPr>
              <a:t>любая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) запрещены для лиц, указанных в Федеральном законе от 7 мая 2013 г. № 79-ФЗ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EEE71088-4231-45E3-B2FC-A80565C00991}"/>
              </a:ext>
            </a:extLst>
          </p:cNvPr>
          <p:cNvSpPr/>
          <p:nvPr/>
        </p:nvSpPr>
        <p:spPr>
          <a:xfrm>
            <a:off x="364027" y="3232290"/>
            <a:ext cx="11463381" cy="2419210"/>
          </a:xfrm>
          <a:prstGeom prst="rect">
            <a:avLst/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По общему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правилу, запрет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распространяется на следующие категории: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назначение на которые и освобождение от которых осуществляются Президентом Российской Федерации или Правительством Российской Федерации + </a:t>
            </a:r>
            <a:r>
              <a:rPr lang="ru-RU" i="1" dirty="0">
                <a:solidFill>
                  <a:srgbClr val="00B050"/>
                </a:solidFill>
                <a:cs typeface="Times New Roman" pitchFamily="18" charset="0"/>
              </a:rPr>
              <a:t>их супругам и несовершеннолетним детям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осуществление полномочий по которым предусматривает участие в подготовке решений, затрагивающих вопросы суверенитета и национальной безопасности, и которые включены в соответствующие перечни (</a:t>
            </a:r>
            <a:r>
              <a:rPr lang="ru-RU" i="1" dirty="0">
                <a:solidFill>
                  <a:srgbClr val="00B050"/>
                </a:solidFill>
                <a:cs typeface="Times New Roman" pitchFamily="18" charset="0"/>
              </a:rPr>
              <a:t>без супруг (супругов) и несовершеннолетних детей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);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00B050"/>
                </a:solidFill>
              </a:rPr>
              <a:t>государственные должности субъектов Российской Федерации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см. Федеральный закон от 7 мая 2013 г. № 79-ФЗ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05649F24-A6A3-45DE-BEF2-3FB4D1446C9E}"/>
              </a:ext>
            </a:extLst>
          </p:cNvPr>
          <p:cNvSpPr txBox="1"/>
          <p:nvPr/>
        </p:nvSpPr>
        <p:spPr>
          <a:xfrm>
            <a:off x="379267" y="5774204"/>
            <a:ext cx="11448141" cy="96949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По общему правилу, у лиц возникает обязанность в течение трех месяцев со дня замещения (занятия) соответствующей должности, среди прочего, осуществить отчуждение иностранных финансовых инструментов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9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00B050"/>
                </a:solidFill>
              </a:rPr>
              <a:t>Спасибо за внимание!</a:t>
            </a:r>
            <a:endParaRPr lang="ru-RU" sz="5400" dirty="0">
              <a:solidFill>
                <a:srgbClr val="00B05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588" y="1479550"/>
            <a:ext cx="1812824" cy="240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10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92D050"/>
                </a:solidFill>
              </a:rPr>
              <a:pPr/>
              <a:t>6</a:t>
            </a:fld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Основные новеллы (2)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14510" y="3704130"/>
            <a:ext cx="544320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Отсутствие необходимости отражать «туристический </a:t>
            </a:r>
            <a:r>
              <a:rPr lang="ru-RU" b="1" dirty="0" err="1">
                <a:solidFill>
                  <a:srgbClr val="00B050"/>
                </a:solidFill>
              </a:rPr>
              <a:t>кешбэк</a:t>
            </a:r>
            <a:r>
              <a:rPr lang="ru-RU" b="1" dirty="0">
                <a:solidFill>
                  <a:srgbClr val="00B050"/>
                </a:solidFill>
              </a:rPr>
              <a:t>», «детский </a:t>
            </a:r>
            <a:r>
              <a:rPr lang="ru-RU" b="1" dirty="0" err="1">
                <a:solidFill>
                  <a:srgbClr val="00B050"/>
                </a:solidFill>
              </a:rPr>
              <a:t>кешбэк</a:t>
            </a:r>
            <a:r>
              <a:rPr lang="ru-RU" b="1" dirty="0">
                <a:solidFill>
                  <a:srgbClr val="00B050"/>
                </a:solidFill>
              </a:rPr>
              <a:t>»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85081" y="2097257"/>
            <a:ext cx="5450810" cy="1179343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Указано на необходимость отражения в справке именно счетов  а не карт. Электронные средства платежа можно в справке не отражать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14989" y="5906001"/>
            <a:ext cx="5450811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Раздел 2 заполняется в случае внесения на счет </a:t>
            </a:r>
            <a:r>
              <a:rPr lang="ru-RU" b="1" dirty="0" err="1">
                <a:solidFill>
                  <a:srgbClr val="00B050"/>
                </a:solidFill>
              </a:rPr>
              <a:t>эскроу</a:t>
            </a:r>
            <a:r>
              <a:rPr lang="ru-RU" b="1" dirty="0">
                <a:solidFill>
                  <a:srgbClr val="00B050"/>
                </a:solidFill>
              </a:rPr>
              <a:t> суммы, превышающей трехлетний доход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377470" y="4670008"/>
            <a:ext cx="5450811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Учтены положения Указа Президента 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>
                <a:solidFill>
                  <a:srgbClr val="00B050"/>
                </a:solidFill>
              </a:rPr>
              <a:t>от </a:t>
            </a:r>
            <a:r>
              <a:rPr lang="ru-RU" b="1" dirty="0" smtClean="0">
                <a:solidFill>
                  <a:srgbClr val="00B050"/>
                </a:solidFill>
              </a:rPr>
              <a:t>25.01.2024 №71 (раздел 4, сноска 3 по выпискам)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47F200E9-EA68-4E1B-9DBB-26406B75B22F}"/>
              </a:ext>
            </a:extLst>
          </p:cNvPr>
          <p:cNvSpPr/>
          <p:nvPr/>
        </p:nvSpPr>
        <p:spPr>
          <a:xfrm>
            <a:off x="314510" y="2097257"/>
            <a:ext cx="5443200" cy="1517695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Необходимость отражения суммы компенсации товара, работы и (или) услуги в виде выдачи наличных денежных средств вместо предоставления и без последующего отчета о целевом использовании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14510" y="4369307"/>
            <a:ext cx="5443200" cy="1392217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«Пушкинская карта» не доход; </a:t>
            </a:r>
            <a:r>
              <a:rPr lang="ru-RU" b="1" dirty="0" smtClean="0">
                <a:solidFill>
                  <a:srgbClr val="00B050"/>
                </a:solidFill>
              </a:rPr>
              <a:t> если </a:t>
            </a:r>
            <a:r>
              <a:rPr lang="ru-RU" b="1" dirty="0">
                <a:solidFill>
                  <a:srgbClr val="00B050"/>
                </a:solidFill>
              </a:rPr>
              <a:t>есть счет – раздел 4 справки (но счета может и не быть</a:t>
            </a:r>
            <a:r>
              <a:rPr lang="ru-RU" b="1" dirty="0" smtClean="0">
                <a:solidFill>
                  <a:srgbClr val="00B050"/>
                </a:solidFill>
              </a:rPr>
              <a:t>) Поскольку оператором карты является 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АО «</a:t>
            </a:r>
            <a:r>
              <a:rPr lang="ru-RU" b="1" dirty="0" err="1" smtClean="0">
                <a:solidFill>
                  <a:srgbClr val="00B050"/>
                </a:solidFill>
              </a:rPr>
              <a:t>Почтабанк</a:t>
            </a:r>
            <a:r>
              <a:rPr lang="ru-RU" b="1" dirty="0" smtClean="0">
                <a:solidFill>
                  <a:srgbClr val="00B050"/>
                </a:solidFill>
              </a:rPr>
              <a:t>», по поводу наличия счета обращаться к ним (Озон карта – </a:t>
            </a:r>
            <a:r>
              <a:rPr lang="ru-RU" b="1" dirty="0" err="1" smtClean="0">
                <a:solidFill>
                  <a:srgbClr val="00B050"/>
                </a:solidFill>
              </a:rPr>
              <a:t>Еком</a:t>
            </a:r>
            <a:r>
              <a:rPr lang="ru-RU" b="1" dirty="0" smtClean="0">
                <a:solidFill>
                  <a:srgbClr val="00B050"/>
                </a:solidFill>
              </a:rPr>
              <a:t> Банк)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2B3EFA79-B400-4549-A0FC-08B3557188D5}"/>
              </a:ext>
            </a:extLst>
          </p:cNvPr>
          <p:cNvSpPr/>
          <p:nvPr/>
        </p:nvSpPr>
        <p:spPr>
          <a:xfrm>
            <a:off x="6385081" y="4014824"/>
            <a:ext cx="545081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Указано на  отсутствие необходимости в разделе 4 электронные средства платежа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60105438-C6DE-4BDD-BA57-8E07F8883D46}"/>
              </a:ext>
            </a:extLst>
          </p:cNvPr>
          <p:cNvSpPr/>
          <p:nvPr/>
        </p:nvSpPr>
        <p:spPr>
          <a:xfrm>
            <a:off x="6385081" y="5329048"/>
            <a:ext cx="5443200" cy="864953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Предусмотрено допустимое отражение информации о должностях супругов, замещающих должности военной службы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6F3B62B3-3442-4907-961A-1311FE1907D0}"/>
              </a:ext>
            </a:extLst>
          </p:cNvPr>
          <p:cNvSpPr/>
          <p:nvPr/>
        </p:nvSpPr>
        <p:spPr>
          <a:xfrm>
            <a:off x="6385081" y="3357712"/>
            <a:ext cx="545081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Добавлен перечень рекомендуемых действий при невозможности представить сведения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5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92D050"/>
                </a:solidFill>
              </a:rPr>
              <a:pPr/>
              <a:t>7</a:t>
            </a:fld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Основные новеллы (3)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14510" y="5422110"/>
            <a:ext cx="5441950" cy="924854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«Основанием участия» на организованных торгах является «Приобретено на организованных торгах»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6385081" y="4190303"/>
            <a:ext cx="5443200" cy="924854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Обязательства в рамках страхового дела целесообразно заполнять с учетом Указания Банка России от 27.05.2021 № 5798-У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14510" y="4421540"/>
            <a:ext cx="5443200" cy="864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Уставный капитал зарубежных организаций необходимо устанавливать в соответствии с применимым правом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385081" y="2100278"/>
            <a:ext cx="544195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Отмечена необходимость корректного указания отчетной даты, даты печати и заверения справки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385081" y="2796953"/>
            <a:ext cx="544195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rgbClr val="00B050"/>
                </a:solidFill>
              </a:rPr>
              <a:t>Созаемщик</a:t>
            </a:r>
            <a:r>
              <a:rPr lang="ru-RU" b="1" dirty="0">
                <a:solidFill>
                  <a:srgbClr val="00B050"/>
                </a:solidFill>
              </a:rPr>
              <a:t> полноценная сторона срочного обязательства финансового характера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385081" y="3493628"/>
            <a:ext cx="5441950" cy="576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Не подлежат указанию денежные средства, выплаченные при закрытии вклада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29657B28-6955-4DFF-8B7B-0950FA1C3AC9}"/>
              </a:ext>
            </a:extLst>
          </p:cNvPr>
          <p:cNvSpPr/>
          <p:nvPr/>
        </p:nvSpPr>
        <p:spPr>
          <a:xfrm>
            <a:off x="314510" y="3100848"/>
            <a:ext cx="5443200" cy="1184122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При заполнении раздела 5 на основании Указания Банка России от 27.05.2021 № 5798-У необходимо обращать внимание на держателя информации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976BBBA2-626E-4D1A-A341-B7FF49B040AD}"/>
              </a:ext>
            </a:extLst>
          </p:cNvPr>
          <p:cNvSpPr/>
          <p:nvPr/>
        </p:nvSpPr>
        <p:spPr>
          <a:xfrm>
            <a:off x="314510" y="2100278"/>
            <a:ext cx="5441950" cy="864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Между данными ФНС России и Указанием Банка России от 27.05.2021 № 5798-У предпочтение Указанию Банка России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377214" y="5298240"/>
            <a:ext cx="5441950" cy="8748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Продажа нескольких объектов недвижимого имущества отражается отдельным значением и без «комиссионных»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4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92D050"/>
                </a:solidFill>
              </a:rPr>
              <a:pPr/>
              <a:t>8</a:t>
            </a:fld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Начало работы с декларацией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870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Определить семейное положение (супруга (супруг) и несовершеннолетние дети)</a:t>
            </a:r>
          </a:p>
          <a:p>
            <a:r>
              <a:rPr lang="ru-RU" b="1" dirty="0">
                <a:solidFill>
                  <a:srgbClr val="00B050"/>
                </a:solidFill>
              </a:rPr>
              <a:t>Оценить возможность подачи декларации в отношении родственников; </a:t>
            </a:r>
          </a:p>
          <a:p>
            <a:r>
              <a:rPr lang="ru-RU" b="1" dirty="0">
                <a:solidFill>
                  <a:srgbClr val="00B050"/>
                </a:solidFill>
              </a:rPr>
              <a:t>при невозможности – подать </a:t>
            </a:r>
            <a:r>
              <a:rPr lang="ru-RU" b="1" dirty="0" smtClean="0">
                <a:solidFill>
                  <a:srgbClr val="00B050"/>
                </a:solidFill>
              </a:rPr>
              <a:t>заявление в соответствующую комиссию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82994" y="26844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Необходимо проверить </a:t>
            </a:r>
            <a:r>
              <a:rPr lang="ru-RU" b="1" dirty="0">
                <a:solidFill>
                  <a:srgbClr val="00B050"/>
                </a:solidFill>
              </a:rPr>
              <a:t>наличие замещаемой должности в перечне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443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Подготовить правоустанавливающие и иные официальные документы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82993" y="539879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B050"/>
                </a:solidFill>
              </a:rPr>
              <a:t>Скачать (</a:t>
            </a:r>
            <a:r>
              <a:rPr lang="en-US" b="1" dirty="0">
                <a:solidFill>
                  <a:srgbClr val="00B050"/>
                </a:solidFill>
              </a:rPr>
              <a:t>http://www.kremlin.ru/structure/additional/12</a:t>
            </a:r>
            <a:r>
              <a:rPr lang="ru-RU" b="1" dirty="0">
                <a:solidFill>
                  <a:srgbClr val="00B050"/>
                </a:solidFill>
              </a:rPr>
              <a:t>) </a:t>
            </a:r>
          </a:p>
          <a:p>
            <a:r>
              <a:rPr lang="ru-RU" b="1" dirty="0">
                <a:solidFill>
                  <a:srgbClr val="00B050"/>
                </a:solidFill>
              </a:rPr>
              <a:t>и установить СПО «Справки БК» в актуальной версии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07900" y="3402380"/>
            <a:ext cx="11530013" cy="0"/>
          </a:xfrm>
          <a:prstGeom prst="line">
            <a:avLst/>
          </a:prstGeom>
          <a:ln w="127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69799" y="4393192"/>
            <a:ext cx="11530013" cy="0"/>
          </a:xfrm>
          <a:prstGeom prst="line">
            <a:avLst/>
          </a:prstGeom>
          <a:ln w="127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69800" y="5310541"/>
            <a:ext cx="11530013" cy="0"/>
          </a:xfrm>
          <a:prstGeom prst="line">
            <a:avLst/>
          </a:prstGeom>
          <a:ln w="127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1670" y="24974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34263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3790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1670" y="533634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407900" y="1979893"/>
            <a:ext cx="11530013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dirty="0" smtClean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  <a:r>
              <a:rPr lang="ru-RU" sz="5400" b="1" dirty="0">
                <a:solidFill>
                  <a:schemeClr val="accent5"/>
                </a:solidFill>
              </a:rPr>
              <a:t> </a:t>
            </a:r>
            <a:r>
              <a:rPr lang="ru-RU" sz="5400" b="1" dirty="0" smtClean="0">
                <a:solidFill>
                  <a:schemeClr val="accent5"/>
                </a:solidFill>
              </a:rPr>
              <a:t>	   </a:t>
            </a:r>
            <a:r>
              <a:rPr lang="ru-RU" b="1" dirty="0" smtClean="0">
                <a:solidFill>
                  <a:srgbClr val="00B050"/>
                </a:solidFill>
              </a:rPr>
              <a:t>Консультативную </a:t>
            </a:r>
            <a:r>
              <a:rPr lang="ru-RU" b="1" dirty="0">
                <a:solidFill>
                  <a:srgbClr val="00B050"/>
                </a:solidFill>
              </a:rPr>
              <a:t>помощь оказывает </a:t>
            </a:r>
            <a:r>
              <a:rPr lang="ru-RU" b="1" dirty="0" smtClean="0">
                <a:solidFill>
                  <a:srgbClr val="00B050"/>
                </a:solidFill>
              </a:rPr>
              <a:t>антикоррупционное </a:t>
            </a:r>
            <a:r>
              <a:rPr lang="ru-RU" b="1" smtClean="0">
                <a:solidFill>
                  <a:srgbClr val="00B050"/>
                </a:solidFill>
              </a:rPr>
              <a:t>(кадровое) </a:t>
            </a:r>
            <a:r>
              <a:rPr lang="ru-RU" b="1" dirty="0">
                <a:solidFill>
                  <a:srgbClr val="00B050"/>
                </a:solidFill>
              </a:rPr>
              <a:t>подразделение</a:t>
            </a:r>
            <a:endParaRPr lang="ru-RU" dirty="0">
              <a:solidFill>
                <a:srgbClr val="00B05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r>
              <a:rPr lang="ru-RU" b="1" dirty="0" smtClean="0">
                <a:solidFill>
                  <a:schemeClr val="accent5"/>
                </a:solidFill>
              </a:rPr>
              <a:t>                            </a:t>
            </a:r>
            <a:endParaRPr lang="ru-RU" b="1" dirty="0">
              <a:solidFill>
                <a:schemeClr val="accent5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E01232F9-47A3-4822-B011-CB54723B5C18}"/>
              </a:ext>
            </a:extLst>
          </p:cNvPr>
          <p:cNvCxnSpPr/>
          <p:nvPr/>
        </p:nvCxnSpPr>
        <p:spPr>
          <a:xfrm>
            <a:off x="407900" y="2529240"/>
            <a:ext cx="11530013" cy="0"/>
          </a:xfrm>
          <a:prstGeom prst="line">
            <a:avLst/>
          </a:prstGeom>
          <a:ln w="127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6338" y="0"/>
            <a:ext cx="12185662" cy="713226"/>
            <a:chOff x="371930" y="202323"/>
            <a:chExt cx="11820070" cy="71322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71930" y="202323"/>
              <a:ext cx="11820070" cy="355600"/>
            </a:xfrm>
            <a:prstGeom prst="rect">
              <a:avLst/>
            </a:prstGeom>
            <a:solidFill>
              <a:srgbClr val="FFFF3F">
                <a:alpha val="69804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492048" y="583051"/>
              <a:ext cx="10699952" cy="332498"/>
            </a:xfrm>
            <a:prstGeom prst="rect">
              <a:avLst/>
            </a:prstGeom>
            <a:solidFill>
              <a:srgbClr val="92D050">
                <a:alpha val="63137"/>
              </a:srgb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5394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Начало работы с декларацией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9F6AD2C-64AA-4932-9465-C76D422C964F}"/>
              </a:ext>
            </a:extLst>
          </p:cNvPr>
          <p:cNvSpPr/>
          <p:nvPr/>
        </p:nvSpPr>
        <p:spPr>
          <a:xfrm>
            <a:off x="365782" y="1566197"/>
            <a:ext cx="11448141" cy="41500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dirty="0">
                <a:solidFill>
                  <a:srgbClr val="00B050"/>
                </a:solidFill>
              </a:rPr>
              <a:t>Сроки декларационной </a:t>
            </a:r>
            <a:r>
              <a:rPr lang="ru-RU" dirty="0" smtClean="0">
                <a:solidFill>
                  <a:srgbClr val="00B050"/>
                </a:solidFill>
              </a:rPr>
              <a:t>кампании 2024 </a:t>
            </a:r>
            <a:r>
              <a:rPr lang="ru-RU" dirty="0">
                <a:solidFill>
                  <a:srgbClr val="00B050"/>
                </a:solidFill>
              </a:rPr>
              <a:t>года: 1 (30) апреля </a:t>
            </a:r>
            <a:r>
              <a:rPr lang="ru-RU" dirty="0" smtClean="0">
                <a:solidFill>
                  <a:srgbClr val="00B050"/>
                </a:solidFill>
              </a:rPr>
              <a:t>2024 </a:t>
            </a:r>
            <a:r>
              <a:rPr lang="ru-RU" dirty="0">
                <a:solidFill>
                  <a:srgbClr val="00B050"/>
                </a:solidFill>
              </a:rPr>
              <a:t>года </a:t>
            </a:r>
            <a:r>
              <a:rPr lang="ru-RU" dirty="0" smtClean="0">
                <a:solidFill>
                  <a:srgbClr val="00B050"/>
                </a:solidFill>
              </a:rPr>
              <a:t>соответственно;</a:t>
            </a:r>
            <a:r>
              <a:rPr lang="ru-RU" dirty="0">
                <a:solidFill>
                  <a:srgbClr val="00B050"/>
                </a:solidFill>
              </a:rPr>
              <a:t/>
            </a:r>
            <a:br>
              <a:rPr lang="ru-RU" dirty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3D4A6927-D22F-4BCF-984E-0113AF1AAF52}"/>
              </a:ext>
            </a:extLst>
          </p:cNvPr>
          <p:cNvSpPr/>
          <p:nvPr/>
        </p:nvSpPr>
        <p:spPr>
          <a:xfrm>
            <a:off x="371929" y="3267339"/>
            <a:ext cx="11448141" cy="126312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Юридически значимым для декларационной кампании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2023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года является перечень должностей, имеющий силу по состоянию на 31 декабря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2023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г.;</a:t>
            </a:r>
          </a:p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Для ситуаций поступления / перевода с должности не в перечне на должность в перечень смотрим на актуальный перечень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6AD0E57-26F6-4FAD-99C0-3C2E8E6BCD94}"/>
              </a:ext>
            </a:extLst>
          </p:cNvPr>
          <p:cNvSpPr/>
          <p:nvPr/>
        </p:nvSpPr>
        <p:spPr>
          <a:xfrm>
            <a:off x="371929" y="4665406"/>
            <a:ext cx="1144814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Порядок представления справки утверждается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НПА;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Справка предоставляется  в Управление по профилактике коррупционных и иных правонарушений Пензенской области согласно графику в бумажном и электронном виде ( в формате </a:t>
            </a:r>
            <a:r>
              <a:rPr lang="en-US" dirty="0" smtClean="0">
                <a:solidFill>
                  <a:srgbClr val="00B050"/>
                </a:solidFill>
                <a:cs typeface="Times New Roman" pitchFamily="18" charset="0"/>
              </a:rPr>
              <a:t>.PDF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, </a:t>
            </a:r>
            <a:r>
              <a:rPr lang="en-US" dirty="0" smtClean="0">
                <a:solidFill>
                  <a:srgbClr val="00B050"/>
                </a:solidFill>
                <a:cs typeface="Times New Roman" pitchFamily="18" charset="0"/>
              </a:rPr>
              <a:t>.XSB)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EAB85F6B-5CA9-4D1C-AF80-3D1238382CE1}"/>
              </a:ext>
            </a:extLst>
          </p:cNvPr>
          <p:cNvSpPr/>
          <p:nvPr/>
        </p:nvSpPr>
        <p:spPr>
          <a:xfrm>
            <a:off x="365781" y="2113424"/>
            <a:ext cx="1144814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Нахождение лица на длительном лечении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(или иные независящие от служащего обстоятельства) не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освобождает от обязанности представить декларации. В этой связи если декларационная кампания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закончилась, 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ему необходимо в разумные сроки </a:t>
            </a:r>
            <a:r>
              <a:rPr lang="ru-RU" dirty="0" smtClean="0">
                <a:solidFill>
                  <a:srgbClr val="00B050"/>
                </a:solidFill>
                <a:cs typeface="Times New Roman" pitchFamily="18" charset="0"/>
              </a:rPr>
              <a:t>(месяц) исполнить данную обязанность</a:t>
            </a:r>
            <a:endParaRPr lang="ru-RU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9" y="450645"/>
            <a:ext cx="754808" cy="10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0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10111</TotalTime>
  <Words>5275</Words>
  <Application>Microsoft Office PowerPoint</Application>
  <PresentationFormat>Произвольный</PresentationFormat>
  <Paragraphs>462</Paragraphs>
  <Slides>51</Slides>
  <Notes>50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Представление сведений о доходах, расходах об имуществе и обязательствах имущественного характера в 2024 году  (за отчетный 2023 год)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 как всегда очень интересная и крайне актуальная</dc:title>
  <dc:creator>Никита</dc:creator>
  <cp:lastModifiedBy>Гречишкин Андрей Петрович</cp:lastModifiedBy>
  <cp:revision>739</cp:revision>
  <cp:lastPrinted>2019-11-28T21:35:27Z</cp:lastPrinted>
  <dcterms:created xsi:type="dcterms:W3CDTF">2015-10-24T19:54:13Z</dcterms:created>
  <dcterms:modified xsi:type="dcterms:W3CDTF">2024-02-28T12:37:35Z</dcterms:modified>
</cp:coreProperties>
</file>